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Layouts/slideLayout5.xml" ContentType="application/vnd.openxmlformats-officedocument.presentationml.slideLayout+xml"/>
  <Override PartName="/ppt/slideMasters/slideMaster1.xml" ContentType="application/vnd.openxmlformats-officedocument.presentationml.slideMaster+xml"/>
  <Override PartName="/ppt/slideLayouts/slideLayout11.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authors.xml" ContentType="application/vnd.ms-powerpoint.authors+xml"/>
  <Override PartName="/ppt/notesMasters/notesMaster1.xml" ContentType="application/vnd.openxmlformats-officedocument.presentationml.notesMaster+xml"/>
  <Override PartName="/ppt/theme/theme1.xml" ContentType="application/vnd.openxmlformats-officedocument.theme+xml"/>
  <Override PartName="/ppt/tableStyles.xml" ContentType="application/vnd.openxmlformats-officedocument.presentationml.tableStyles+xml"/>
  <Override PartName="/ppt/presProps.xml" ContentType="application/vnd.openxmlformats-officedocument.presentationml.presProps+xml"/>
  <Override PartName="/ppt/viewProps.xml" ContentType="application/vnd.openxmlformats-officedocument.presentationml.viewProps+xml"/>
  <Override PartName="/customXml/itemProps3.xml" ContentType="application/vnd.openxmlformats-officedocument.customXmlProperties+xml"/>
  <Override PartName="/customXml/itemProps2.xml" ContentType="application/vnd.openxmlformats-officedocument.customXmlProperties+xml"/>
  <Override PartName="/customXml/itemProps1.xml" ContentType="application/vnd.openxmlformats-officedocument.customXmlProperties+xml"/>
  <Override PartName="/docProps/app.xml" ContentType="application/vnd.openxmlformats-officedocument.extended-properties+xml"/>
  <Override PartName="/docProps/custom.xml" ContentType="application/vnd.openxmlformats-officedocument.custom-properties+xml"/>
  <Override PartName="/docProps/core.xml" ContentType="application/vnd.openxmlformats-package.core-properties+xml"/>
  <Override PartName="/customXml/itemProps4.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4"/>
  </p:sldMasterIdLst>
  <p:notesMasterIdLst>
    <p:notesMasterId r:id="rId17"/>
  </p:notesMasterIdLst>
  <p:sldIdLst>
    <p:sldId id="4861" r:id="rId5"/>
    <p:sldId id="4862" r:id="rId6"/>
    <p:sldId id="4856" r:id="rId7"/>
    <p:sldId id="4843" r:id="rId8"/>
    <p:sldId id="4844" r:id="rId9"/>
    <p:sldId id="4849" r:id="rId10"/>
    <p:sldId id="4850" r:id="rId11"/>
    <p:sldId id="4851" r:id="rId12"/>
    <p:sldId id="4840" r:id="rId13"/>
    <p:sldId id="4841" r:id="rId14"/>
    <p:sldId id="4839" r:id="rId15"/>
    <p:sldId id="4855" r:id="rId16"/>
  </p:sldIdLst>
  <p:sldSz cx="9278938" cy="52197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44" userDrawn="1">
          <p15:clr>
            <a:srgbClr val="A4A3A4"/>
          </p15:clr>
        </p15:guide>
        <p15:guide id="2" pos="2922" userDrawn="1">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E8E58E4F-F46A-AE9E-7A2D-9352FAC73599}" name="Celmira Frasser Acevedo" initials="CFA" userId="S::celmirafrasser@reincorporacion.gov.co::07665a30-c870-4050-a010-54806593a611" providerId="AD"/>
  <p188:author id="{22CDF961-1104-58B6-59FB-6E89A4F2EC94}" name="Carlos Eduardo Cordoba Martinez" initials="CECM" userId="S::carloscordoba@reincorporacion.gov.co::8c6a1159-338f-409d-968a-e1cd45739a4f" providerId="AD"/>
  <p188:author id="{4147A0A7-5EF7-464C-44C4-2551D20FE574}" name="Claudia Patricia Vergara Ruiz" initials="CPVR" userId="S::claudiavergara@reincorporacion.gov.co::0c31b58d-67f8-4e0a-9245-ea0892c33bc8" providerId="AD"/>
  <p188:author id="{8C1393B2-D8A7-D14F-498B-231807E27983}" name="Wbiter Vanessa Bonilla Navia" initials="WVBN" userId="S::vanessabonilla@reincorporacion.gov.co::ca5cc225-233f-49e8-9e3f-bf0977b7d83b"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51C29"/>
    <a:srgbClr val="FBAD1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301B821-A1FF-4177-AEE7-76D212191A09}" styleName="Estilo medio 1 - Énfasis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853" autoAdjust="0"/>
    <p:restoredTop sz="94249" autoAdjust="0"/>
  </p:normalViewPr>
  <p:slideViewPr>
    <p:cSldViewPr snapToGrid="0">
      <p:cViewPr varScale="1">
        <p:scale>
          <a:sx n="88" d="100"/>
          <a:sy n="88" d="100"/>
        </p:scale>
        <p:origin x="666" y="84"/>
      </p:cViewPr>
      <p:guideLst>
        <p:guide orient="horz" pos="1644"/>
        <p:guide pos="2922"/>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customXml" Target="../customXml/item4.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microsoft.com/office/2018/10/relationships/authors" Targe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EC2522D-4049-45B9-AB3E-857152BF0E40}" type="datetimeFigureOut">
              <a:rPr lang="en-US" smtClean="0"/>
              <a:t>5/4/2023</a:t>
            </a:fld>
            <a:endParaRPr lang="en-US"/>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4FAB22E-EA60-48BC-BA3A-4853C9D0DD74}" type="slidenum">
              <a:rPr lang="en-US" smtClean="0"/>
              <a:t>‹Nº›</a:t>
            </a:fld>
            <a:endParaRPr lang="en-US"/>
          </a:p>
        </p:txBody>
      </p:sp>
    </p:spTree>
    <p:extLst>
      <p:ext uri="{BB962C8B-B14F-4D97-AF65-F5344CB8AC3E}">
        <p14:creationId xmlns:p14="http://schemas.microsoft.com/office/powerpoint/2010/main" val="386000868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r>
              <a:rPr lang="es-CO" dirty="0"/>
              <a:t>Otros Planes: </a:t>
            </a:r>
          </a:p>
          <a:p>
            <a:r>
              <a:rPr lang="es-CO" dirty="0"/>
              <a:t>Plan Estratégico Institucional : Reporte Anual </a:t>
            </a:r>
          </a:p>
          <a:p>
            <a:r>
              <a:rPr lang="es-CO" dirty="0"/>
              <a:t>CONPES: Reporte Semestral </a:t>
            </a:r>
          </a:p>
        </p:txBody>
      </p:sp>
      <p:sp>
        <p:nvSpPr>
          <p:cNvPr id="4" name="Marcador de número de diapositiva 3"/>
          <p:cNvSpPr>
            <a:spLocks noGrp="1"/>
          </p:cNvSpPr>
          <p:nvPr>
            <p:ph type="sldNum" sz="quarter" idx="5"/>
          </p:nvPr>
        </p:nvSpPr>
        <p:spPr/>
        <p:txBody>
          <a:bodyPr/>
          <a:lstStyle/>
          <a:p>
            <a:fld id="{74FAB22E-EA60-48BC-BA3A-4853C9D0DD74}" type="slidenum">
              <a:rPr lang="en-US" smtClean="0"/>
              <a:t>3</a:t>
            </a:fld>
            <a:endParaRPr lang="en-US"/>
          </a:p>
        </p:txBody>
      </p:sp>
    </p:spTree>
    <p:extLst>
      <p:ext uri="{BB962C8B-B14F-4D97-AF65-F5344CB8AC3E}">
        <p14:creationId xmlns:p14="http://schemas.microsoft.com/office/powerpoint/2010/main" val="318528900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r>
              <a:rPr lang="es-MX" sz="1800" b="1" i="0" u="sng" strike="noStrike" dirty="0">
                <a:effectLst/>
                <a:latin typeface="Arial" panose="020B0604020202020204" pitchFamily="34" charset="0"/>
              </a:rPr>
              <a:t>INDICADORES INSUMO: </a:t>
            </a:r>
          </a:p>
          <a:p>
            <a:pPr marL="285750" indent="-285750">
              <a:buFont typeface="Arial" panose="020B0604020202020204" pitchFamily="34" charset="0"/>
              <a:buChar char="-"/>
            </a:pPr>
            <a:r>
              <a:rPr lang="es-MX" sz="1800" b="0" i="0" u="none" strike="noStrike" dirty="0">
                <a:effectLst/>
                <a:latin typeface="Arial" panose="020B0604020202020204" pitchFamily="34" charset="0"/>
              </a:rPr>
              <a:t>F.347 Número de proyectos productivos identificados y estructurados apoyados por el sector privado 2023</a:t>
            </a:r>
            <a:r>
              <a:rPr lang="es-MX" dirty="0"/>
              <a:t> </a:t>
            </a:r>
            <a:r>
              <a:rPr lang="es-MX" sz="1800" b="0" i="0" u="none" strike="noStrike" dirty="0">
                <a:effectLst/>
                <a:latin typeface="Arial" panose="020B0604020202020204" pitchFamily="34" charset="0"/>
              </a:rPr>
              <a:t>Insumo</a:t>
            </a:r>
          </a:p>
          <a:p>
            <a:pPr marL="285750" indent="-285750">
              <a:buFont typeface="Arial" panose="020B0604020202020204" pitchFamily="34" charset="0"/>
              <a:buChar char="-"/>
            </a:pPr>
            <a:r>
              <a:rPr lang="es-MX" sz="1800" b="0" i="0" u="none" strike="noStrike" dirty="0">
                <a:effectLst/>
                <a:latin typeface="Arial" panose="020B0604020202020204" pitchFamily="34" charset="0"/>
              </a:rPr>
              <a:t>C.249 Programa de protección integral para los integrantes del nuevo partido político, implementado</a:t>
            </a:r>
          </a:p>
          <a:p>
            <a:pPr marL="285750" indent="-285750">
              <a:buFont typeface="Arial" panose="020B0604020202020204" pitchFamily="34" charset="0"/>
              <a:buChar char="-"/>
            </a:pPr>
            <a:r>
              <a:rPr lang="es-MX" sz="1800" b="0" i="0" u="none" strike="noStrike" dirty="0">
                <a:effectLst/>
                <a:latin typeface="Arial" panose="020B0604020202020204" pitchFamily="34" charset="0"/>
              </a:rPr>
              <a:t>C.461 Plan Estratégico de Seguridad y Protección, elaborado y en funcionamiento</a:t>
            </a:r>
          </a:p>
          <a:p>
            <a:endParaRPr lang="es-MX" sz="1800" b="0" i="0" u="none" strike="noStrike" dirty="0">
              <a:effectLst/>
              <a:latin typeface="Arial" panose="020B0604020202020204" pitchFamily="34" charset="0"/>
            </a:endParaRPr>
          </a:p>
          <a:p>
            <a:r>
              <a:rPr lang="es-MX" sz="1800" b="1" i="0" u="sng" strike="noStrike" dirty="0">
                <a:effectLst/>
                <a:latin typeface="Arial" panose="020B0604020202020204" pitchFamily="34" charset="0"/>
              </a:rPr>
              <a:t>INDICADORES A CARGO DE ARN:</a:t>
            </a:r>
          </a:p>
          <a:p>
            <a:pPr marL="285750" indent="-285750">
              <a:buFont typeface="Arial" panose="020B0604020202020204" pitchFamily="34" charset="0"/>
              <a:buChar char="-"/>
            </a:pPr>
            <a:r>
              <a:rPr lang="es-MX" sz="1800" b="0" i="0" u="none" strike="noStrike" dirty="0">
                <a:effectLst/>
                <a:latin typeface="Arial" panose="020B0604020202020204" pitchFamily="34" charset="0"/>
              </a:rPr>
              <a:t>C.221 Consejo Nacional de Reincorporación creado y en funcionamiento</a:t>
            </a:r>
          </a:p>
          <a:p>
            <a:pPr marL="285750" indent="-285750">
              <a:buFont typeface="Arial" panose="020B0604020202020204" pitchFamily="34" charset="0"/>
              <a:buChar char="-"/>
            </a:pPr>
            <a:r>
              <a:rPr lang="es-MX" sz="1800" b="0" i="0" u="none" strike="noStrike" dirty="0">
                <a:effectLst/>
                <a:latin typeface="Arial" panose="020B0604020202020204" pitchFamily="34" charset="0"/>
              </a:rPr>
              <a:t>C.238 Porcentaje de integrantes de FARC- EP acreditados con proyecto productivo individual o colectivo viabilizado con apoyo económico entregado </a:t>
            </a:r>
          </a:p>
          <a:p>
            <a:pPr marL="285750" indent="-285750">
              <a:buFont typeface="Arial" panose="020B0604020202020204" pitchFamily="34" charset="0"/>
              <a:buChar char="-"/>
            </a:pPr>
            <a:r>
              <a:rPr lang="es-MX" sz="1800" b="0" i="0" u="none" strike="noStrike" dirty="0">
                <a:effectLst/>
                <a:latin typeface="Arial" panose="020B0604020202020204" pitchFamily="34" charset="0"/>
              </a:rPr>
              <a:t>C.239 Porcentaje de asignaciones únicas de normalización entregadas a los integrantes de las FARC-EP acreditados</a:t>
            </a:r>
          </a:p>
          <a:p>
            <a:pPr marL="285750" indent="-285750">
              <a:buFont typeface="Arial" panose="020B0604020202020204" pitchFamily="34" charset="0"/>
              <a:buChar char="-"/>
            </a:pPr>
            <a:r>
              <a:rPr lang="es-MX" sz="1800" b="0" i="0" u="none" strike="noStrike" dirty="0">
                <a:effectLst/>
                <a:latin typeface="Arial" panose="020B0604020202020204" pitchFamily="34" charset="0"/>
              </a:rPr>
              <a:t>C.240 Porcentaje de miembros de las FARC-EP acreditados que no tengan vínculo contractual que les genere ingresos, con renta básica mensual </a:t>
            </a:r>
          </a:p>
          <a:p>
            <a:pPr marL="285750" indent="-285750">
              <a:buFont typeface="Arial" panose="020B0604020202020204" pitchFamily="34" charset="0"/>
              <a:buChar char="-"/>
            </a:pPr>
            <a:r>
              <a:rPr lang="es-MX" sz="1800" b="0" i="0" u="none" strike="noStrike" dirty="0">
                <a:effectLst/>
                <a:latin typeface="Arial" panose="020B0604020202020204" pitchFamily="34" charset="0"/>
              </a:rPr>
              <a:t>C.241 Porcentaje de miembros de las FARC-EP acreditados que no tengan vínculo contractual, que reciben pago por concepto de seguridad social 2023</a:t>
            </a:r>
            <a:r>
              <a:rPr lang="es-MX" dirty="0"/>
              <a:t> </a:t>
            </a:r>
            <a:r>
              <a:rPr lang="es-MX" sz="1800" b="0" i="0" u="none" strike="noStrike" dirty="0">
                <a:effectLst/>
                <a:latin typeface="Arial" panose="020B0604020202020204" pitchFamily="34" charset="0"/>
              </a:rPr>
              <a:t>C.427 Consejos territoriales de Reincorporación creados y en funcionamiento </a:t>
            </a:r>
          </a:p>
          <a:p>
            <a:pPr marL="285750" indent="-285750">
              <a:buFont typeface="Arial" panose="020B0604020202020204" pitchFamily="34" charset="0"/>
              <a:buChar char="-"/>
            </a:pPr>
            <a:r>
              <a:rPr lang="es-MX" sz="1800" b="0" i="0" u="none" strike="noStrike" dirty="0">
                <a:effectLst/>
                <a:latin typeface="Arial" panose="020B0604020202020204" pitchFamily="34" charset="0"/>
              </a:rPr>
              <a:t>C.457 Planes y programas de reincorporación social y económica implementados</a:t>
            </a:r>
          </a:p>
          <a:p>
            <a:pPr marL="285750" indent="-285750">
              <a:buFont typeface="Arial" panose="020B0604020202020204" pitchFamily="34" charset="0"/>
              <a:buChar char="-"/>
            </a:pPr>
            <a:r>
              <a:rPr lang="es-MX" sz="1800" b="0" i="0" u="none" strike="noStrike" dirty="0">
                <a:effectLst/>
                <a:latin typeface="Arial" panose="020B0604020202020204" pitchFamily="34" charset="0"/>
              </a:rPr>
              <a:t>C.458 Porcentaje de miembros de las FARC-EP acreditados que no tengan vínculo contractual que les genere ingresos y que continúen con su ruta educativa de acuerdo a sus intereses en el proceso de reincorporación, con asignación básica mensual</a:t>
            </a:r>
          </a:p>
          <a:p>
            <a:pPr marL="285750" indent="-285750">
              <a:buFont typeface="Arial" panose="020B0604020202020204" pitchFamily="34" charset="0"/>
              <a:buChar char="-"/>
            </a:pPr>
            <a:r>
              <a:rPr lang="es-MX" sz="1800" b="0" i="0" u="none" strike="noStrike" dirty="0">
                <a:effectLst/>
                <a:latin typeface="Arial" panose="020B0604020202020204" pitchFamily="34" charset="0"/>
              </a:rPr>
              <a:t>C.459 Espacios transitorios de Capacitación y Reincorporación, dispuestos y en funcionamiento según lo establecido en el decreto 1274 de 2017</a:t>
            </a:r>
          </a:p>
          <a:p>
            <a:pPr marL="285750" indent="-285750">
              <a:buFont typeface="Arial" panose="020B0604020202020204" pitchFamily="34" charset="0"/>
              <a:buChar char="-"/>
            </a:pPr>
            <a:r>
              <a:rPr lang="es-MX" sz="1800" b="0" i="0" u="none" strike="noStrike" dirty="0">
                <a:effectLst/>
                <a:latin typeface="Arial" panose="020B0604020202020204" pitchFamily="34" charset="0"/>
              </a:rPr>
              <a:t>C.460 Recursos de cooperación internacional no reembolsable y de instituciones no gubernamentales para el programa de atención especial para lisiados del conflicto con incapacidad permanente y adultos mayores, gestionados en especial en los primeros 36 meses</a:t>
            </a:r>
          </a:p>
          <a:p>
            <a:pPr marL="285750" indent="-285750">
              <a:buFont typeface="Arial" panose="020B0604020202020204" pitchFamily="34" charset="0"/>
              <a:buChar char="-"/>
            </a:pPr>
            <a:r>
              <a:rPr lang="es-MX" sz="1800" b="0" i="0" u="none" strike="noStrike" dirty="0">
                <a:effectLst/>
                <a:latin typeface="Arial" panose="020B0604020202020204" pitchFamily="34" charset="0"/>
              </a:rPr>
              <a:t>C.E.3 Programa especial de armonización para la reintegración y reincorporación social y económica con enfoque diferencial étnico y de género concertado, diseñado e implementado</a:t>
            </a:r>
          </a:p>
          <a:p>
            <a:pPr marL="285750" indent="-285750">
              <a:buFont typeface="Arial" panose="020B0604020202020204" pitchFamily="34" charset="0"/>
              <a:buChar char="-"/>
            </a:pPr>
            <a:r>
              <a:rPr lang="es-MX" sz="1800" b="0" i="0" u="none" strike="noStrike" dirty="0">
                <a:effectLst/>
                <a:latin typeface="Arial" panose="020B0604020202020204" pitchFamily="34" charset="0"/>
              </a:rPr>
              <a:t>C.E.4 Mujeres excombatientes pertenecientes a pueblos étnicos beneficiarias del programa especial de armonización para la reintegración y la reincorporación </a:t>
            </a:r>
          </a:p>
          <a:p>
            <a:pPr marL="285750" indent="-285750">
              <a:buFont typeface="Arial" panose="020B0604020202020204" pitchFamily="34" charset="0"/>
              <a:buChar char="-"/>
            </a:pPr>
            <a:r>
              <a:rPr lang="es-MX" sz="1800" b="0" i="0" u="none" strike="noStrike" dirty="0">
                <a:effectLst/>
                <a:latin typeface="Arial" panose="020B0604020202020204" pitchFamily="34" charset="0"/>
              </a:rPr>
              <a:t>C.MT.1 Porcentaje de miembros de las FARC-EP acreditados y que voluntariamente acceden a la ruta reincorporación con todas las medidas de la reincorporación económica y social sostenible</a:t>
            </a:r>
          </a:p>
          <a:p>
            <a:pPr marL="285750" indent="-285750">
              <a:buFont typeface="Arial" panose="020B0604020202020204" pitchFamily="34" charset="0"/>
              <a:buChar char="-"/>
            </a:pPr>
            <a:r>
              <a:rPr lang="es-MX" sz="1800" b="0" i="0" u="none" strike="noStrike" dirty="0">
                <a:effectLst/>
                <a:latin typeface="Arial" panose="020B0604020202020204" pitchFamily="34" charset="0"/>
              </a:rPr>
              <a:t>C.MT.2 - Programa de atención especial para discapacitados del conflicto con incapacidad permanente y adultos mayores, que gestione recursos de cooperación no reembolsable internacional y de instituciones no gubernamentales para su realización, creado</a:t>
            </a:r>
            <a:endParaRPr lang="es-CO" dirty="0"/>
          </a:p>
        </p:txBody>
      </p:sp>
      <p:sp>
        <p:nvSpPr>
          <p:cNvPr id="4" name="Marcador de número de diapositiva 3"/>
          <p:cNvSpPr>
            <a:spLocks noGrp="1"/>
          </p:cNvSpPr>
          <p:nvPr>
            <p:ph type="sldNum" sz="quarter" idx="5"/>
          </p:nvPr>
        </p:nvSpPr>
        <p:spPr/>
        <p:txBody>
          <a:bodyPr/>
          <a:lstStyle/>
          <a:p>
            <a:fld id="{74FAB22E-EA60-48BC-BA3A-4853C9D0DD74}" type="slidenum">
              <a:rPr lang="en-US" smtClean="0"/>
              <a:t>4</a:t>
            </a:fld>
            <a:endParaRPr lang="en-US"/>
          </a:p>
        </p:txBody>
      </p:sp>
    </p:spTree>
    <p:extLst>
      <p:ext uri="{BB962C8B-B14F-4D97-AF65-F5344CB8AC3E}">
        <p14:creationId xmlns:p14="http://schemas.microsoft.com/office/powerpoint/2010/main" val="71884269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 Id="rId4" Type="http://schemas.openxmlformats.org/officeDocument/2006/relationships/image" Target="../media/image3.sv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3.sv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9867" y="854243"/>
            <a:ext cx="6959204" cy="1817229"/>
          </a:xfrm>
        </p:spPr>
        <p:txBody>
          <a:bodyPr anchor="b"/>
          <a:lstStyle>
            <a:lvl1pPr algn="ctr">
              <a:defRPr sz="4567"/>
            </a:lvl1pPr>
          </a:lstStyle>
          <a:p>
            <a:r>
              <a:rPr lang="en-US"/>
              <a:t>Click to edit Master title style</a:t>
            </a:r>
            <a:endParaRPr lang="en-US" dirty="0"/>
          </a:p>
        </p:txBody>
      </p:sp>
      <p:sp>
        <p:nvSpPr>
          <p:cNvPr id="3" name="Subtitle 2"/>
          <p:cNvSpPr>
            <a:spLocks noGrp="1"/>
          </p:cNvSpPr>
          <p:nvPr>
            <p:ph type="subTitle" idx="1"/>
          </p:nvPr>
        </p:nvSpPr>
        <p:spPr>
          <a:xfrm>
            <a:off x="1159867" y="2741551"/>
            <a:ext cx="6959204" cy="1260219"/>
          </a:xfrm>
        </p:spPr>
        <p:txBody>
          <a:bodyPr/>
          <a:lstStyle>
            <a:lvl1pPr marL="0" indent="0" algn="ctr">
              <a:buNone/>
              <a:defRPr sz="1827"/>
            </a:lvl1pPr>
            <a:lvl2pPr marL="347975" indent="0" algn="ctr">
              <a:buNone/>
              <a:defRPr sz="1522"/>
            </a:lvl2pPr>
            <a:lvl3pPr marL="695950" indent="0" algn="ctr">
              <a:buNone/>
              <a:defRPr sz="1370"/>
            </a:lvl3pPr>
            <a:lvl4pPr marL="1043925" indent="0" algn="ctr">
              <a:buNone/>
              <a:defRPr sz="1218"/>
            </a:lvl4pPr>
            <a:lvl5pPr marL="1391900" indent="0" algn="ctr">
              <a:buNone/>
              <a:defRPr sz="1218"/>
            </a:lvl5pPr>
            <a:lvl6pPr marL="1739875" indent="0" algn="ctr">
              <a:buNone/>
              <a:defRPr sz="1218"/>
            </a:lvl6pPr>
            <a:lvl7pPr marL="2087850" indent="0" algn="ctr">
              <a:buNone/>
              <a:defRPr sz="1218"/>
            </a:lvl7pPr>
            <a:lvl8pPr marL="2435824" indent="0" algn="ctr">
              <a:buNone/>
              <a:defRPr sz="1218"/>
            </a:lvl8pPr>
            <a:lvl9pPr marL="2783799" indent="0" algn="ctr">
              <a:buNone/>
              <a:defRPr sz="1218"/>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EA925D38-C4F7-4CC2-84DB-B98E89F172B1}" type="datetimeFigureOut">
              <a:rPr lang="es-ES" smtClean="0"/>
              <a:t>04/05/2023</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0C120DF0-EAA1-4E6B-885B-178DB5BB7A5C}" type="slidenum">
              <a:rPr lang="es-ES" smtClean="0"/>
              <a:t>‹Nº›</a:t>
            </a:fld>
            <a:endParaRPr lang="es-ES"/>
          </a:p>
        </p:txBody>
      </p:sp>
    </p:spTree>
    <p:extLst>
      <p:ext uri="{BB962C8B-B14F-4D97-AF65-F5344CB8AC3E}">
        <p14:creationId xmlns:p14="http://schemas.microsoft.com/office/powerpoint/2010/main" val="2015582216"/>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A925D38-C4F7-4CC2-84DB-B98E89F172B1}" type="datetimeFigureOut">
              <a:rPr lang="es-ES" smtClean="0"/>
              <a:t>04/05/2023</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0C120DF0-EAA1-4E6B-885B-178DB5BB7A5C}" type="slidenum">
              <a:rPr lang="es-ES" smtClean="0"/>
              <a:t>‹Nº›</a:t>
            </a:fld>
            <a:endParaRPr lang="es-ES"/>
          </a:p>
        </p:txBody>
      </p:sp>
    </p:spTree>
    <p:extLst>
      <p:ext uri="{BB962C8B-B14F-4D97-AF65-F5344CB8AC3E}">
        <p14:creationId xmlns:p14="http://schemas.microsoft.com/office/powerpoint/2010/main" val="2438132555"/>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40240" y="277901"/>
            <a:ext cx="2000771" cy="4423454"/>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37927" y="277901"/>
            <a:ext cx="5886326" cy="442345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A925D38-C4F7-4CC2-84DB-B98E89F172B1}" type="datetimeFigureOut">
              <a:rPr lang="es-ES" smtClean="0"/>
              <a:t>04/05/2023</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0C120DF0-EAA1-4E6B-885B-178DB5BB7A5C}" type="slidenum">
              <a:rPr lang="es-ES" smtClean="0"/>
              <a:t>‹Nº›</a:t>
            </a:fld>
            <a:endParaRPr lang="es-ES"/>
          </a:p>
        </p:txBody>
      </p:sp>
    </p:spTree>
    <p:extLst>
      <p:ext uri="{BB962C8B-B14F-4D97-AF65-F5344CB8AC3E}">
        <p14:creationId xmlns:p14="http://schemas.microsoft.com/office/powerpoint/2010/main" val="1711834824"/>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A925D38-C4F7-4CC2-84DB-B98E89F172B1}" type="datetimeFigureOut">
              <a:rPr lang="es-ES" smtClean="0"/>
              <a:t>04/05/2023</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0C120DF0-EAA1-4E6B-885B-178DB5BB7A5C}" type="slidenum">
              <a:rPr lang="es-ES" smtClean="0"/>
              <a:t>‹Nº›</a:t>
            </a:fld>
            <a:endParaRPr lang="es-ES"/>
          </a:p>
        </p:txBody>
      </p:sp>
    </p:spTree>
    <p:extLst>
      <p:ext uri="{BB962C8B-B14F-4D97-AF65-F5344CB8AC3E}">
        <p14:creationId xmlns:p14="http://schemas.microsoft.com/office/powerpoint/2010/main" val="4127260489"/>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Section Header">
    <p:spTree>
      <p:nvGrpSpPr>
        <p:cNvPr id="1" name=""/>
        <p:cNvGrpSpPr/>
        <p:nvPr/>
      </p:nvGrpSpPr>
      <p:grpSpPr>
        <a:xfrm>
          <a:off x="0" y="0"/>
          <a:ext cx="0" cy="0"/>
          <a:chOff x="0" y="0"/>
          <a:chExt cx="0" cy="0"/>
        </a:xfrm>
      </p:grpSpPr>
      <p:pic>
        <p:nvPicPr>
          <p:cNvPr id="7" name="Imagen 6" descr="Texto&#10;&#10;Descripción generada automáticamente">
            <a:extLst>
              <a:ext uri="{FF2B5EF4-FFF2-40B4-BE49-F238E27FC236}">
                <a16:creationId xmlns:a16="http://schemas.microsoft.com/office/drawing/2014/main" id="{C52831F7-CA1F-67ED-F93F-E7041CDE28BF}"/>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2635526" y="2176803"/>
            <a:ext cx="4007891" cy="866094"/>
          </a:xfrm>
          <a:prstGeom prst="rect">
            <a:avLst/>
          </a:prstGeom>
        </p:spPr>
      </p:pic>
      <p:pic>
        <p:nvPicPr>
          <p:cNvPr id="8" name="Gráfico 7">
            <a:extLst>
              <a:ext uri="{FF2B5EF4-FFF2-40B4-BE49-F238E27FC236}">
                <a16:creationId xmlns:a16="http://schemas.microsoft.com/office/drawing/2014/main" id="{C543C3C4-A05D-17B2-DCB6-40595BD58A80}"/>
              </a:ext>
            </a:extLst>
          </p:cNvPr>
          <p:cNvPicPr>
            <a:picLocks noChangeAspect="1"/>
          </p:cNvPicPr>
          <p:nvPr userDrawn="1"/>
        </p:nvPicPr>
        <p:blipFill>
          <a:blip r:embed="rId3">
            <a:extLst>
              <a:ext uri="{96DAC541-7B7A-43D3-8B79-37D633B846F1}">
                <asvg:svgBlip xmlns:asvg="http://schemas.microsoft.com/office/drawing/2016/SVG/main" r:embed="rId4"/>
              </a:ext>
            </a:extLst>
          </a:blip>
          <a:stretch>
            <a:fillRect/>
          </a:stretch>
        </p:blipFill>
        <p:spPr>
          <a:xfrm>
            <a:off x="2635524" y="2104575"/>
            <a:ext cx="868630" cy="25177"/>
          </a:xfrm>
          <a:prstGeom prst="rect">
            <a:avLst/>
          </a:prstGeom>
        </p:spPr>
      </p:pic>
      <p:sp>
        <p:nvSpPr>
          <p:cNvPr id="9" name="Forma libre: forma 8">
            <a:extLst>
              <a:ext uri="{FF2B5EF4-FFF2-40B4-BE49-F238E27FC236}">
                <a16:creationId xmlns:a16="http://schemas.microsoft.com/office/drawing/2014/main" id="{C5C1E31B-AA94-E9F4-67CB-5792BFE18DE1}"/>
              </a:ext>
            </a:extLst>
          </p:cNvPr>
          <p:cNvSpPr/>
          <p:nvPr userDrawn="1"/>
        </p:nvSpPr>
        <p:spPr>
          <a:xfrm>
            <a:off x="265" y="4023937"/>
            <a:ext cx="2934204" cy="789680"/>
          </a:xfrm>
          <a:custGeom>
            <a:avLst/>
            <a:gdLst>
              <a:gd name="connsiteX0" fmla="*/ 2743791 w 2934372"/>
              <a:gd name="connsiteY0" fmla="*/ 185585 h 789725"/>
              <a:gd name="connsiteX1" fmla="*/ 2560656 w 2934372"/>
              <a:gd name="connsiteY1" fmla="*/ 39452 h 789725"/>
              <a:gd name="connsiteX2" fmla="*/ 2487951 w 2934372"/>
              <a:gd name="connsiteY2" fmla="*/ 59971 h 789725"/>
              <a:gd name="connsiteX3" fmla="*/ 2497754 w 2934372"/>
              <a:gd name="connsiteY3" fmla="*/ 319848 h 789725"/>
              <a:gd name="connsiteX4" fmla="*/ 2711162 w 2934372"/>
              <a:gd name="connsiteY4" fmla="*/ 461944 h 789725"/>
              <a:gd name="connsiteX5" fmla="*/ 2528268 w 2934372"/>
              <a:gd name="connsiteY5" fmla="*/ 566654 h 789725"/>
              <a:gd name="connsiteX6" fmla="*/ 2516543 w 2934372"/>
              <a:gd name="connsiteY6" fmla="*/ 571555 h 789725"/>
              <a:gd name="connsiteX7" fmla="*/ 2512987 w 2934372"/>
              <a:gd name="connsiteY7" fmla="*/ 573718 h 789725"/>
              <a:gd name="connsiteX8" fmla="*/ 0 w 2934372"/>
              <a:gd name="connsiteY8" fmla="*/ 0 h 789725"/>
              <a:gd name="connsiteX9" fmla="*/ 0 w 2934372"/>
              <a:gd name="connsiteY9" fmla="*/ 239021 h 789725"/>
              <a:gd name="connsiteX10" fmla="*/ 2489681 w 2934372"/>
              <a:gd name="connsiteY10" fmla="*/ 636428 h 789725"/>
              <a:gd name="connsiteX11" fmla="*/ 2505731 w 2934372"/>
              <a:gd name="connsiteY11" fmla="*/ 628980 h 789725"/>
              <a:gd name="connsiteX12" fmla="*/ 2552680 w 2934372"/>
              <a:gd name="connsiteY12" fmla="*/ 605289 h 789725"/>
              <a:gd name="connsiteX13" fmla="*/ 2791220 w 2934372"/>
              <a:gd name="connsiteY13" fmla="*/ 465308 h 789725"/>
              <a:gd name="connsiteX14" fmla="*/ 2816977 w 2934372"/>
              <a:gd name="connsiteY14" fmla="*/ 449017 h 789725"/>
              <a:gd name="connsiteX15" fmla="*/ 2529710 w 2934372"/>
              <a:gd name="connsiteY15" fmla="*/ 75349 h 789725"/>
              <a:gd name="connsiteX16" fmla="*/ 2706549 w 2934372"/>
              <a:gd name="connsiteY16" fmla="*/ 220328 h 789725"/>
              <a:gd name="connsiteX17" fmla="*/ 2885934 w 2934372"/>
              <a:gd name="connsiteY17" fmla="*/ 367421 h 789725"/>
              <a:gd name="connsiteX18" fmla="*/ 2934373 w 2934372"/>
              <a:gd name="connsiteY18" fmla="*/ 351323 h 789725"/>
              <a:gd name="connsiteX19" fmla="*/ 2743791 w 2934372"/>
              <a:gd name="connsiteY19" fmla="*/ 185633 h 7897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2934372" h="789725">
                <a:moveTo>
                  <a:pt x="2743791" y="185585"/>
                </a:moveTo>
                <a:cubicBezTo>
                  <a:pt x="2699341" y="150553"/>
                  <a:pt x="2624040" y="77992"/>
                  <a:pt x="2560656" y="39452"/>
                </a:cubicBezTo>
                <a:cubicBezTo>
                  <a:pt x="2547346" y="28496"/>
                  <a:pt x="2518705" y="14368"/>
                  <a:pt x="2487951" y="59971"/>
                </a:cubicBezTo>
                <a:cubicBezTo>
                  <a:pt x="2468729" y="88468"/>
                  <a:pt x="2440377" y="216388"/>
                  <a:pt x="2497754" y="319848"/>
                </a:cubicBezTo>
                <a:cubicBezTo>
                  <a:pt x="2532160" y="381934"/>
                  <a:pt x="2600926" y="424029"/>
                  <a:pt x="2711162" y="461944"/>
                </a:cubicBezTo>
                <a:cubicBezTo>
                  <a:pt x="2710249" y="462280"/>
                  <a:pt x="2558878" y="550844"/>
                  <a:pt x="2528268" y="566654"/>
                </a:cubicBezTo>
                <a:cubicBezTo>
                  <a:pt x="2524184" y="568432"/>
                  <a:pt x="2520243" y="570114"/>
                  <a:pt x="2516543" y="571555"/>
                </a:cubicBezTo>
                <a:cubicBezTo>
                  <a:pt x="2515341" y="572036"/>
                  <a:pt x="2514140" y="572757"/>
                  <a:pt x="2512987" y="573718"/>
                </a:cubicBezTo>
                <a:cubicBezTo>
                  <a:pt x="1500728" y="1025474"/>
                  <a:pt x="0" y="0"/>
                  <a:pt x="0" y="0"/>
                </a:cubicBezTo>
                <a:lnTo>
                  <a:pt x="0" y="239021"/>
                </a:lnTo>
                <a:cubicBezTo>
                  <a:pt x="1536240" y="1059881"/>
                  <a:pt x="2255225" y="752046"/>
                  <a:pt x="2489681" y="636428"/>
                </a:cubicBezTo>
                <a:cubicBezTo>
                  <a:pt x="2494870" y="634122"/>
                  <a:pt x="2500205" y="631623"/>
                  <a:pt x="2505731" y="628980"/>
                </a:cubicBezTo>
                <a:cubicBezTo>
                  <a:pt x="2519282" y="622685"/>
                  <a:pt x="2535236" y="614564"/>
                  <a:pt x="2552680" y="605289"/>
                </a:cubicBezTo>
                <a:cubicBezTo>
                  <a:pt x="2639850" y="559253"/>
                  <a:pt x="2743887" y="495005"/>
                  <a:pt x="2791220" y="465308"/>
                </a:cubicBezTo>
                <a:cubicBezTo>
                  <a:pt x="2807558" y="455120"/>
                  <a:pt x="2817265" y="448969"/>
                  <a:pt x="2816977" y="449017"/>
                </a:cubicBezTo>
                <a:cubicBezTo>
                  <a:pt x="2816977" y="449017"/>
                  <a:pt x="2439993" y="379819"/>
                  <a:pt x="2529710" y="75349"/>
                </a:cubicBezTo>
                <a:lnTo>
                  <a:pt x="2706549" y="220328"/>
                </a:lnTo>
                <a:lnTo>
                  <a:pt x="2885934" y="367421"/>
                </a:lnTo>
                <a:cubicBezTo>
                  <a:pt x="2885934" y="367421"/>
                  <a:pt x="2910154" y="379915"/>
                  <a:pt x="2934373" y="351323"/>
                </a:cubicBezTo>
                <a:cubicBezTo>
                  <a:pt x="2934373" y="351323"/>
                  <a:pt x="2793575" y="224845"/>
                  <a:pt x="2743791" y="185633"/>
                </a:cubicBezTo>
                <a:close/>
              </a:path>
            </a:pathLst>
          </a:custGeom>
          <a:solidFill>
            <a:srgbClr val="FBAD18"/>
          </a:solidFill>
          <a:ln w="4805" cap="flat">
            <a:noFill/>
            <a:prstDash val="solid"/>
            <a:miter/>
          </a:ln>
        </p:spPr>
        <p:txBody>
          <a:bodyPr rtlCol="0" anchor="ctr"/>
          <a:lstStyle/>
          <a:p>
            <a:endParaRPr lang="en-US"/>
          </a:p>
        </p:txBody>
      </p:sp>
      <p:sp>
        <p:nvSpPr>
          <p:cNvPr id="10" name="Forma libre: forma 9">
            <a:extLst>
              <a:ext uri="{FF2B5EF4-FFF2-40B4-BE49-F238E27FC236}">
                <a16:creationId xmlns:a16="http://schemas.microsoft.com/office/drawing/2014/main" id="{06663E2C-492F-29C9-BFE6-AFFF06265A07}"/>
              </a:ext>
            </a:extLst>
          </p:cNvPr>
          <p:cNvSpPr/>
          <p:nvPr userDrawn="1"/>
        </p:nvSpPr>
        <p:spPr>
          <a:xfrm>
            <a:off x="264" y="4316901"/>
            <a:ext cx="3174097" cy="742138"/>
          </a:xfrm>
          <a:custGeom>
            <a:avLst/>
            <a:gdLst>
              <a:gd name="connsiteX0" fmla="*/ 3160804 w 3174278"/>
              <a:gd name="connsiteY0" fmla="*/ 64494 h 742181"/>
              <a:gd name="connsiteX1" fmla="*/ 3130962 w 3174278"/>
              <a:gd name="connsiteY1" fmla="*/ 29895 h 742181"/>
              <a:gd name="connsiteX2" fmla="*/ 3002033 w 3174278"/>
              <a:gd name="connsiteY2" fmla="*/ 27300 h 742181"/>
              <a:gd name="connsiteX3" fmla="*/ 2897996 w 3174278"/>
              <a:gd name="connsiteY3" fmla="*/ 146666 h 742181"/>
              <a:gd name="connsiteX4" fmla="*/ 2939226 w 3174278"/>
              <a:gd name="connsiteY4" fmla="*/ 144071 h 742181"/>
              <a:gd name="connsiteX5" fmla="*/ 2987473 w 3174278"/>
              <a:gd name="connsiteY5" fmla="*/ 89578 h 742181"/>
              <a:gd name="connsiteX6" fmla="*/ 3111404 w 3174278"/>
              <a:gd name="connsiteY6" fmla="*/ 64494 h 742181"/>
              <a:gd name="connsiteX7" fmla="*/ 3055469 w 3174278"/>
              <a:gd name="connsiteY7" fmla="*/ 157046 h 742181"/>
              <a:gd name="connsiteX8" fmla="*/ 3021927 w 3174278"/>
              <a:gd name="connsiteY8" fmla="*/ 222880 h 742181"/>
              <a:gd name="connsiteX9" fmla="*/ 2841196 w 3174278"/>
              <a:gd name="connsiteY9" fmla="*/ 313173 h 742181"/>
              <a:gd name="connsiteX10" fmla="*/ 0 w 3174278"/>
              <a:gd name="connsiteY10" fmla="*/ 486120 h 742181"/>
              <a:gd name="connsiteX11" fmla="*/ 0 w 3174278"/>
              <a:gd name="connsiteY11" fmla="*/ 648975 h 742181"/>
              <a:gd name="connsiteX12" fmla="*/ 2789057 w 3174278"/>
              <a:gd name="connsiteY12" fmla="*/ 402073 h 742181"/>
              <a:gd name="connsiteX13" fmla="*/ 2830048 w 3174278"/>
              <a:gd name="connsiteY13" fmla="*/ 369685 h 742181"/>
              <a:gd name="connsiteX14" fmla="*/ 3058304 w 3174278"/>
              <a:gd name="connsiteY14" fmla="*/ 247868 h 742181"/>
              <a:gd name="connsiteX15" fmla="*/ 3096507 w 3174278"/>
              <a:gd name="connsiteY15" fmla="*/ 163149 h 742181"/>
              <a:gd name="connsiteX16" fmla="*/ 3156479 w 3174278"/>
              <a:gd name="connsiteY16" fmla="*/ 96498 h 742181"/>
              <a:gd name="connsiteX17" fmla="*/ 3160852 w 3174278"/>
              <a:gd name="connsiteY17" fmla="*/ 64494 h 7421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3174278" h="742181">
                <a:moveTo>
                  <a:pt x="3160804" y="64494"/>
                </a:moveTo>
                <a:cubicBezTo>
                  <a:pt x="3160804" y="64494"/>
                  <a:pt x="3139275" y="53249"/>
                  <a:pt x="3130962" y="29895"/>
                </a:cubicBezTo>
                <a:cubicBezTo>
                  <a:pt x="3122649" y="6540"/>
                  <a:pt x="3081274" y="-22436"/>
                  <a:pt x="3002033" y="27300"/>
                </a:cubicBezTo>
                <a:cubicBezTo>
                  <a:pt x="2968251" y="48492"/>
                  <a:pt x="2897996" y="146666"/>
                  <a:pt x="2897996" y="146666"/>
                </a:cubicBezTo>
                <a:cubicBezTo>
                  <a:pt x="2897996" y="146666"/>
                  <a:pt x="2922311" y="163485"/>
                  <a:pt x="2939226" y="144071"/>
                </a:cubicBezTo>
                <a:lnTo>
                  <a:pt x="2987473" y="89578"/>
                </a:lnTo>
                <a:cubicBezTo>
                  <a:pt x="3092759" y="-28059"/>
                  <a:pt x="3111404" y="64494"/>
                  <a:pt x="3111404" y="64494"/>
                </a:cubicBezTo>
                <a:cubicBezTo>
                  <a:pt x="3072288" y="74008"/>
                  <a:pt x="3061092" y="125907"/>
                  <a:pt x="3055469" y="157046"/>
                </a:cubicBezTo>
                <a:cubicBezTo>
                  <a:pt x="3049895" y="188185"/>
                  <a:pt x="3021927" y="222880"/>
                  <a:pt x="3021927" y="222880"/>
                </a:cubicBezTo>
                <a:cubicBezTo>
                  <a:pt x="2964599" y="293039"/>
                  <a:pt x="2890500" y="276748"/>
                  <a:pt x="2841196" y="313173"/>
                </a:cubicBezTo>
                <a:cubicBezTo>
                  <a:pt x="2098617" y="967045"/>
                  <a:pt x="0" y="486120"/>
                  <a:pt x="0" y="486120"/>
                </a:cubicBezTo>
                <a:lnTo>
                  <a:pt x="0" y="648975"/>
                </a:lnTo>
                <a:cubicBezTo>
                  <a:pt x="0" y="648975"/>
                  <a:pt x="2037252" y="977088"/>
                  <a:pt x="2789057" y="402073"/>
                </a:cubicBezTo>
                <a:cubicBezTo>
                  <a:pt x="2789057" y="402073"/>
                  <a:pt x="2824041" y="374586"/>
                  <a:pt x="2830048" y="369685"/>
                </a:cubicBezTo>
                <a:cubicBezTo>
                  <a:pt x="2910490" y="287080"/>
                  <a:pt x="3015440" y="320526"/>
                  <a:pt x="3058304" y="247868"/>
                </a:cubicBezTo>
                <a:cubicBezTo>
                  <a:pt x="3101168" y="175210"/>
                  <a:pt x="3096507" y="163149"/>
                  <a:pt x="3096507" y="163149"/>
                </a:cubicBezTo>
                <a:cubicBezTo>
                  <a:pt x="3096507" y="163149"/>
                  <a:pt x="3099006" y="96498"/>
                  <a:pt x="3156479" y="96498"/>
                </a:cubicBezTo>
                <a:cubicBezTo>
                  <a:pt x="3156479" y="96498"/>
                  <a:pt x="3193432" y="97363"/>
                  <a:pt x="3160852" y="64494"/>
                </a:cubicBezTo>
                <a:close/>
              </a:path>
            </a:pathLst>
          </a:custGeom>
          <a:solidFill>
            <a:srgbClr val="D51C29"/>
          </a:solidFill>
          <a:ln w="4805" cap="flat">
            <a:noFill/>
            <a:prstDash val="solid"/>
            <a:miter/>
          </a:ln>
        </p:spPr>
        <p:txBody>
          <a:bodyPr rtlCol="0" anchor="ctr"/>
          <a:lstStyle/>
          <a:p>
            <a:endParaRPr lang="en-US"/>
          </a:p>
        </p:txBody>
      </p:sp>
      <p:sp>
        <p:nvSpPr>
          <p:cNvPr id="11" name="Forma libre: forma 10">
            <a:extLst>
              <a:ext uri="{FF2B5EF4-FFF2-40B4-BE49-F238E27FC236}">
                <a16:creationId xmlns:a16="http://schemas.microsoft.com/office/drawing/2014/main" id="{BA0EB62C-4957-9D47-A720-02F026D181D1}"/>
              </a:ext>
            </a:extLst>
          </p:cNvPr>
          <p:cNvSpPr/>
          <p:nvPr userDrawn="1"/>
        </p:nvSpPr>
        <p:spPr>
          <a:xfrm>
            <a:off x="264" y="4116439"/>
            <a:ext cx="2934157" cy="826391"/>
          </a:xfrm>
          <a:custGeom>
            <a:avLst/>
            <a:gdLst>
              <a:gd name="connsiteX0" fmla="*/ 2739754 w 2934324"/>
              <a:gd name="connsiteY0" fmla="*/ 116959 h 826438"/>
              <a:gd name="connsiteX1" fmla="*/ 2788769 w 2934324"/>
              <a:gd name="connsiteY1" fmla="*/ 296874 h 826438"/>
              <a:gd name="connsiteX2" fmla="*/ 2787952 w 2934324"/>
              <a:gd name="connsiteY2" fmla="*/ 296537 h 826438"/>
              <a:gd name="connsiteX3" fmla="*/ 2789634 w 2934324"/>
              <a:gd name="connsiteY3" fmla="*/ 316287 h 826438"/>
              <a:gd name="connsiteX4" fmla="*/ 2774833 w 2934324"/>
              <a:gd name="connsiteY4" fmla="*/ 415471 h 826438"/>
              <a:gd name="connsiteX5" fmla="*/ 2706741 w 2934324"/>
              <a:gd name="connsiteY5" fmla="*/ 507062 h 826438"/>
              <a:gd name="connsiteX6" fmla="*/ 2698956 w 2934324"/>
              <a:gd name="connsiteY6" fmla="*/ 512204 h 826438"/>
              <a:gd name="connsiteX7" fmla="*/ 0 w 2934324"/>
              <a:gd name="connsiteY7" fmla="*/ 330511 h 826438"/>
              <a:gd name="connsiteX8" fmla="*/ 0 w 2934324"/>
              <a:gd name="connsiteY8" fmla="*/ 577894 h 826438"/>
              <a:gd name="connsiteX9" fmla="*/ 2715006 w 2934324"/>
              <a:gd name="connsiteY9" fmla="*/ 570157 h 826438"/>
              <a:gd name="connsiteX10" fmla="*/ 2715006 w 2934324"/>
              <a:gd name="connsiteY10" fmla="*/ 570157 h 826438"/>
              <a:gd name="connsiteX11" fmla="*/ 2717168 w 2934324"/>
              <a:gd name="connsiteY11" fmla="*/ 568716 h 826438"/>
              <a:gd name="connsiteX12" fmla="*/ 2734900 w 2934324"/>
              <a:gd name="connsiteY12" fmla="*/ 557135 h 826438"/>
              <a:gd name="connsiteX13" fmla="*/ 2777669 w 2934324"/>
              <a:gd name="connsiteY13" fmla="*/ 518739 h 826438"/>
              <a:gd name="connsiteX14" fmla="*/ 2841629 w 2934324"/>
              <a:gd name="connsiteY14" fmla="*/ 414462 h 826438"/>
              <a:gd name="connsiteX15" fmla="*/ 2784252 w 2934324"/>
              <a:gd name="connsiteY15" fmla="*/ 119458 h 826438"/>
              <a:gd name="connsiteX16" fmla="*/ 2769355 w 2934324"/>
              <a:gd name="connsiteY16" fmla="*/ 46800 h 826438"/>
              <a:gd name="connsiteX17" fmla="*/ 2896266 w 2934324"/>
              <a:gd name="connsiteY17" fmla="*/ 244543 h 826438"/>
              <a:gd name="connsiteX18" fmla="*/ 2910682 w 2934324"/>
              <a:gd name="connsiteY18" fmla="*/ 254634 h 826438"/>
              <a:gd name="connsiteX19" fmla="*/ 2934325 w 2934324"/>
              <a:gd name="connsiteY19" fmla="*/ 258767 h 826438"/>
              <a:gd name="connsiteX20" fmla="*/ 2739754 w 2934324"/>
              <a:gd name="connsiteY20" fmla="*/ 116959 h 8264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2934324" h="826438">
                <a:moveTo>
                  <a:pt x="2739754" y="116959"/>
                </a:moveTo>
                <a:cubicBezTo>
                  <a:pt x="2769692" y="184523"/>
                  <a:pt x="2784925" y="244639"/>
                  <a:pt x="2788769" y="296874"/>
                </a:cubicBezTo>
                <a:cubicBezTo>
                  <a:pt x="2788241" y="296633"/>
                  <a:pt x="2787952" y="296537"/>
                  <a:pt x="2787952" y="296537"/>
                </a:cubicBezTo>
                <a:cubicBezTo>
                  <a:pt x="2788769" y="303313"/>
                  <a:pt x="2789298" y="309896"/>
                  <a:pt x="2789634" y="316287"/>
                </a:cubicBezTo>
                <a:cubicBezTo>
                  <a:pt x="2790403" y="353962"/>
                  <a:pt x="2785021" y="387071"/>
                  <a:pt x="2774833" y="415471"/>
                </a:cubicBezTo>
                <a:cubicBezTo>
                  <a:pt x="2757390" y="460402"/>
                  <a:pt x="2728461" y="489955"/>
                  <a:pt x="2706741" y="507062"/>
                </a:cubicBezTo>
                <a:cubicBezTo>
                  <a:pt x="2704290" y="508600"/>
                  <a:pt x="2701695" y="510330"/>
                  <a:pt x="2698956" y="512204"/>
                </a:cubicBezTo>
                <a:cubicBezTo>
                  <a:pt x="1734079" y="1155792"/>
                  <a:pt x="0" y="330511"/>
                  <a:pt x="0" y="330511"/>
                </a:cubicBezTo>
                <a:lnTo>
                  <a:pt x="0" y="577894"/>
                </a:lnTo>
                <a:cubicBezTo>
                  <a:pt x="0" y="577894"/>
                  <a:pt x="1818654" y="1142241"/>
                  <a:pt x="2715006" y="570157"/>
                </a:cubicBezTo>
                <a:lnTo>
                  <a:pt x="2715006" y="570157"/>
                </a:lnTo>
                <a:cubicBezTo>
                  <a:pt x="2715006" y="570157"/>
                  <a:pt x="2715823" y="569629"/>
                  <a:pt x="2717168" y="568716"/>
                </a:cubicBezTo>
                <a:cubicBezTo>
                  <a:pt x="2723127" y="564919"/>
                  <a:pt x="2729038" y="561075"/>
                  <a:pt x="2734900" y="557135"/>
                </a:cubicBezTo>
                <a:cubicBezTo>
                  <a:pt x="2734900" y="557135"/>
                  <a:pt x="2754314" y="543968"/>
                  <a:pt x="2777669" y="518739"/>
                </a:cubicBezTo>
                <a:cubicBezTo>
                  <a:pt x="2805155" y="491252"/>
                  <a:pt x="2833075" y="454827"/>
                  <a:pt x="2841629" y="414462"/>
                </a:cubicBezTo>
                <a:cubicBezTo>
                  <a:pt x="2867482" y="341324"/>
                  <a:pt x="2867385" y="241708"/>
                  <a:pt x="2784252" y="119458"/>
                </a:cubicBezTo>
                <a:cubicBezTo>
                  <a:pt x="2784252" y="119458"/>
                  <a:pt x="2752584" y="55450"/>
                  <a:pt x="2769355" y="46800"/>
                </a:cubicBezTo>
                <a:cubicBezTo>
                  <a:pt x="2784060" y="39208"/>
                  <a:pt x="2874305" y="206340"/>
                  <a:pt x="2896266" y="244543"/>
                </a:cubicBezTo>
                <a:cubicBezTo>
                  <a:pt x="2899342" y="249877"/>
                  <a:pt x="2904627" y="253577"/>
                  <a:pt x="2910682" y="254634"/>
                </a:cubicBezTo>
                <a:lnTo>
                  <a:pt x="2934325" y="258767"/>
                </a:lnTo>
                <a:cubicBezTo>
                  <a:pt x="2818034" y="3984"/>
                  <a:pt x="2644271" y="-98419"/>
                  <a:pt x="2739754" y="116959"/>
                </a:cubicBezTo>
                <a:close/>
              </a:path>
            </a:pathLst>
          </a:custGeom>
          <a:solidFill>
            <a:srgbClr val="18428F"/>
          </a:solidFill>
          <a:ln w="4805" cap="flat">
            <a:noFill/>
            <a:prstDash val="solid"/>
            <a:miter/>
          </a:ln>
        </p:spPr>
        <p:txBody>
          <a:bodyPr rtlCol="0" anchor="ctr"/>
          <a:lstStyle/>
          <a:p>
            <a:endParaRPr lang="en-US"/>
          </a:p>
        </p:txBody>
      </p:sp>
    </p:spTree>
    <p:extLst>
      <p:ext uri="{BB962C8B-B14F-4D97-AF65-F5344CB8AC3E}">
        <p14:creationId xmlns:p14="http://schemas.microsoft.com/office/powerpoint/2010/main" val="260835937"/>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Two Content">
    <p:spTree>
      <p:nvGrpSpPr>
        <p:cNvPr id="1" name=""/>
        <p:cNvGrpSpPr/>
        <p:nvPr/>
      </p:nvGrpSpPr>
      <p:grpSpPr>
        <a:xfrm>
          <a:off x="0" y="0"/>
          <a:ext cx="0" cy="0"/>
          <a:chOff x="0" y="0"/>
          <a:chExt cx="0" cy="0"/>
        </a:xfrm>
      </p:grpSpPr>
      <p:sp>
        <p:nvSpPr>
          <p:cNvPr id="8" name="Google Shape;126;p20">
            <a:extLst>
              <a:ext uri="{FF2B5EF4-FFF2-40B4-BE49-F238E27FC236}">
                <a16:creationId xmlns:a16="http://schemas.microsoft.com/office/drawing/2014/main" id="{4A502015-2EE0-AB38-DB5B-9CC80841D40F}"/>
              </a:ext>
            </a:extLst>
          </p:cNvPr>
          <p:cNvSpPr txBox="1">
            <a:spLocks/>
          </p:cNvSpPr>
          <p:nvPr userDrawn="1"/>
        </p:nvSpPr>
        <p:spPr>
          <a:xfrm>
            <a:off x="3767580" y="2494211"/>
            <a:ext cx="2624391" cy="391885"/>
          </a:xfrm>
          <a:prstGeom prst="rect">
            <a:avLst/>
          </a:prstGeom>
          <a:noFill/>
          <a:ln>
            <a:noFill/>
          </a:ln>
        </p:spPr>
        <p:txBody>
          <a:bodyPr spcFirstLastPara="1" vert="horz" wrap="square" lIns="68575" tIns="34275" rIns="68575" bIns="34275" rtlCol="0" anchor="t" anchorCtr="0">
            <a:noAutofit/>
          </a:bodyPr>
          <a:lstStyle>
            <a:lvl1pPr marL="173987" indent="-173987" algn="l" defTabSz="695950" rtl="0" eaLnBrk="1" latinLnBrk="0" hangingPunct="1">
              <a:lnSpc>
                <a:spcPct val="90000"/>
              </a:lnSpc>
              <a:spcBef>
                <a:spcPts val="761"/>
              </a:spcBef>
              <a:buFont typeface="Arial" panose="020B0604020202020204" pitchFamily="34" charset="0"/>
              <a:buChar char="•"/>
              <a:defRPr sz="2131" kern="1200">
                <a:solidFill>
                  <a:schemeClr val="tx1"/>
                </a:solidFill>
                <a:latin typeface="+mn-lt"/>
                <a:ea typeface="+mn-ea"/>
                <a:cs typeface="+mn-cs"/>
              </a:defRPr>
            </a:lvl1pPr>
            <a:lvl2pPr marL="521962" indent="-173987" algn="l" defTabSz="695950" rtl="0" eaLnBrk="1" latinLnBrk="0" hangingPunct="1">
              <a:lnSpc>
                <a:spcPct val="90000"/>
              </a:lnSpc>
              <a:spcBef>
                <a:spcPts val="381"/>
              </a:spcBef>
              <a:buFont typeface="Arial" panose="020B0604020202020204" pitchFamily="34" charset="0"/>
              <a:buChar char="•"/>
              <a:defRPr sz="1827" kern="1200">
                <a:solidFill>
                  <a:schemeClr val="tx1"/>
                </a:solidFill>
                <a:latin typeface="+mn-lt"/>
                <a:ea typeface="+mn-ea"/>
                <a:cs typeface="+mn-cs"/>
              </a:defRPr>
            </a:lvl2pPr>
            <a:lvl3pPr marL="869937" indent="-173987" algn="l" defTabSz="695950" rtl="0" eaLnBrk="1" latinLnBrk="0" hangingPunct="1">
              <a:lnSpc>
                <a:spcPct val="90000"/>
              </a:lnSpc>
              <a:spcBef>
                <a:spcPts val="381"/>
              </a:spcBef>
              <a:buFont typeface="Arial" panose="020B0604020202020204" pitchFamily="34" charset="0"/>
              <a:buChar char="•"/>
              <a:defRPr sz="1522" kern="1200">
                <a:solidFill>
                  <a:schemeClr val="tx1"/>
                </a:solidFill>
                <a:latin typeface="+mn-lt"/>
                <a:ea typeface="+mn-ea"/>
                <a:cs typeface="+mn-cs"/>
              </a:defRPr>
            </a:lvl3pPr>
            <a:lvl4pPr marL="1217912" indent="-173987" algn="l" defTabSz="695950" rtl="0" eaLnBrk="1" latinLnBrk="0" hangingPunct="1">
              <a:lnSpc>
                <a:spcPct val="90000"/>
              </a:lnSpc>
              <a:spcBef>
                <a:spcPts val="381"/>
              </a:spcBef>
              <a:buFont typeface="Arial" panose="020B0604020202020204" pitchFamily="34" charset="0"/>
              <a:buChar char="•"/>
              <a:defRPr sz="1370" kern="1200">
                <a:solidFill>
                  <a:schemeClr val="tx1"/>
                </a:solidFill>
                <a:latin typeface="+mn-lt"/>
                <a:ea typeface="+mn-ea"/>
                <a:cs typeface="+mn-cs"/>
              </a:defRPr>
            </a:lvl4pPr>
            <a:lvl5pPr marL="1565887" indent="-173987" algn="l" defTabSz="695950" rtl="0" eaLnBrk="1" latinLnBrk="0" hangingPunct="1">
              <a:lnSpc>
                <a:spcPct val="90000"/>
              </a:lnSpc>
              <a:spcBef>
                <a:spcPts val="381"/>
              </a:spcBef>
              <a:buFont typeface="Arial" panose="020B0604020202020204" pitchFamily="34" charset="0"/>
              <a:buChar char="•"/>
              <a:defRPr sz="1370" kern="1200">
                <a:solidFill>
                  <a:schemeClr val="tx1"/>
                </a:solidFill>
                <a:latin typeface="+mn-lt"/>
                <a:ea typeface="+mn-ea"/>
                <a:cs typeface="+mn-cs"/>
              </a:defRPr>
            </a:lvl5pPr>
            <a:lvl6pPr marL="1913862" indent="-173987" algn="l" defTabSz="695950" rtl="0" eaLnBrk="1" latinLnBrk="0" hangingPunct="1">
              <a:lnSpc>
                <a:spcPct val="90000"/>
              </a:lnSpc>
              <a:spcBef>
                <a:spcPts val="381"/>
              </a:spcBef>
              <a:buFont typeface="Arial" panose="020B0604020202020204" pitchFamily="34" charset="0"/>
              <a:buChar char="•"/>
              <a:defRPr sz="1370" kern="1200">
                <a:solidFill>
                  <a:schemeClr val="tx1"/>
                </a:solidFill>
                <a:latin typeface="+mn-lt"/>
                <a:ea typeface="+mn-ea"/>
                <a:cs typeface="+mn-cs"/>
              </a:defRPr>
            </a:lvl6pPr>
            <a:lvl7pPr marL="2261837" indent="-173987" algn="l" defTabSz="695950" rtl="0" eaLnBrk="1" latinLnBrk="0" hangingPunct="1">
              <a:lnSpc>
                <a:spcPct val="90000"/>
              </a:lnSpc>
              <a:spcBef>
                <a:spcPts val="381"/>
              </a:spcBef>
              <a:buFont typeface="Arial" panose="020B0604020202020204" pitchFamily="34" charset="0"/>
              <a:buChar char="•"/>
              <a:defRPr sz="1370" kern="1200">
                <a:solidFill>
                  <a:schemeClr val="tx1"/>
                </a:solidFill>
                <a:latin typeface="+mn-lt"/>
                <a:ea typeface="+mn-ea"/>
                <a:cs typeface="+mn-cs"/>
              </a:defRPr>
            </a:lvl7pPr>
            <a:lvl8pPr marL="2609812" indent="-173987" algn="l" defTabSz="695950" rtl="0" eaLnBrk="1" latinLnBrk="0" hangingPunct="1">
              <a:lnSpc>
                <a:spcPct val="90000"/>
              </a:lnSpc>
              <a:spcBef>
                <a:spcPts val="381"/>
              </a:spcBef>
              <a:buFont typeface="Arial" panose="020B0604020202020204" pitchFamily="34" charset="0"/>
              <a:buChar char="•"/>
              <a:defRPr sz="1370" kern="1200">
                <a:solidFill>
                  <a:schemeClr val="tx1"/>
                </a:solidFill>
                <a:latin typeface="+mn-lt"/>
                <a:ea typeface="+mn-ea"/>
                <a:cs typeface="+mn-cs"/>
              </a:defRPr>
            </a:lvl8pPr>
            <a:lvl9pPr marL="2957787" indent="-173987" algn="l" defTabSz="695950" rtl="0" eaLnBrk="1" latinLnBrk="0" hangingPunct="1">
              <a:lnSpc>
                <a:spcPct val="90000"/>
              </a:lnSpc>
              <a:spcBef>
                <a:spcPts val="381"/>
              </a:spcBef>
              <a:buFont typeface="Arial" panose="020B0604020202020204" pitchFamily="34" charset="0"/>
              <a:buChar char="•"/>
              <a:defRPr sz="1370" kern="1200">
                <a:solidFill>
                  <a:schemeClr val="tx1"/>
                </a:solidFill>
                <a:latin typeface="+mn-lt"/>
                <a:ea typeface="+mn-ea"/>
                <a:cs typeface="+mn-cs"/>
              </a:defRPr>
            </a:lvl9pPr>
          </a:lstStyle>
          <a:p>
            <a:pPr marL="0" indent="0">
              <a:lnSpc>
                <a:spcPct val="115000"/>
              </a:lnSpc>
              <a:spcBef>
                <a:spcPts val="800"/>
              </a:spcBef>
              <a:buClr>
                <a:srgbClr val="0054BC"/>
              </a:buClr>
              <a:buSzPts val="2100"/>
              <a:buFont typeface="Arial"/>
              <a:buNone/>
            </a:pPr>
            <a:r>
              <a:rPr lang="es-ES" sz="1200" dirty="0">
                <a:solidFill>
                  <a:schemeClr val="bg1">
                    <a:lumMod val="50000"/>
                  </a:schemeClr>
                </a:solidFill>
                <a:latin typeface="Montserrat" pitchFamily="2" charset="77"/>
                <a:ea typeface="Work Sans SemiBold"/>
                <a:cs typeface="Work Sans SemiBold"/>
                <a:sym typeface="Work Sans SemiBold"/>
              </a:rPr>
              <a:t>Subtitulo</a:t>
            </a:r>
          </a:p>
        </p:txBody>
      </p:sp>
      <p:sp>
        <p:nvSpPr>
          <p:cNvPr id="9" name="Google Shape;127;p20">
            <a:extLst>
              <a:ext uri="{FF2B5EF4-FFF2-40B4-BE49-F238E27FC236}">
                <a16:creationId xmlns:a16="http://schemas.microsoft.com/office/drawing/2014/main" id="{C9E92208-0708-BFC2-E48C-E63FE89E001F}"/>
              </a:ext>
            </a:extLst>
          </p:cNvPr>
          <p:cNvSpPr txBox="1">
            <a:spLocks noGrp="1"/>
          </p:cNvSpPr>
          <p:nvPr>
            <p:ph type="title"/>
          </p:nvPr>
        </p:nvSpPr>
        <p:spPr>
          <a:xfrm>
            <a:off x="3714572" y="2217964"/>
            <a:ext cx="3807648" cy="391886"/>
          </a:xfrm>
          <a:prstGeom prst="rect">
            <a:avLst/>
          </a:prstGeom>
          <a:noFill/>
          <a:ln>
            <a:noFill/>
          </a:ln>
        </p:spPr>
        <p:txBody>
          <a:bodyPr spcFirstLastPara="1" wrap="square" lIns="68575" tIns="34275" rIns="68575" bIns="34275" anchor="ctr" anchorCtr="0">
            <a:noAutofit/>
          </a:bodyPr>
          <a:lstStyle/>
          <a:p>
            <a:pPr lvl="0">
              <a:lnSpc>
                <a:spcPct val="115000"/>
              </a:lnSpc>
              <a:spcBef>
                <a:spcPts val="0"/>
              </a:spcBef>
              <a:buSzPts val="1400"/>
            </a:pPr>
            <a:r>
              <a:rPr lang="es-CO" sz="2400" b="1" dirty="0">
                <a:solidFill>
                  <a:srgbClr val="000000"/>
                </a:solidFill>
                <a:latin typeface="Montserrat ExtraBold" pitchFamily="2" charset="77"/>
                <a:sym typeface="Work Sans Light"/>
              </a:rPr>
              <a:t>Titulo Presentación</a:t>
            </a:r>
          </a:p>
        </p:txBody>
      </p:sp>
      <p:pic>
        <p:nvPicPr>
          <p:cNvPr id="10" name="Imagen 9">
            <a:extLst>
              <a:ext uri="{FF2B5EF4-FFF2-40B4-BE49-F238E27FC236}">
                <a16:creationId xmlns:a16="http://schemas.microsoft.com/office/drawing/2014/main" id="{20B1255E-F440-4A8A-372A-86A8294200C6}"/>
              </a:ext>
            </a:extLst>
          </p:cNvPr>
          <p:cNvPicPr>
            <a:picLocks noChangeAspect="1"/>
          </p:cNvPicPr>
          <p:nvPr userDrawn="1"/>
        </p:nvPicPr>
        <p:blipFill>
          <a:blip r:embed="rId2"/>
          <a:stretch>
            <a:fillRect/>
          </a:stretch>
        </p:blipFill>
        <p:spPr>
          <a:xfrm flipH="1">
            <a:off x="-1" y="1917661"/>
            <a:ext cx="1957589" cy="3173206"/>
          </a:xfrm>
          <a:prstGeom prst="rect">
            <a:avLst/>
          </a:prstGeom>
        </p:spPr>
      </p:pic>
      <p:grpSp>
        <p:nvGrpSpPr>
          <p:cNvPr id="11" name="Grupo 10">
            <a:extLst>
              <a:ext uri="{FF2B5EF4-FFF2-40B4-BE49-F238E27FC236}">
                <a16:creationId xmlns:a16="http://schemas.microsoft.com/office/drawing/2014/main" id="{623CFDA3-A178-812E-6193-5C9CB7E43572}"/>
              </a:ext>
            </a:extLst>
          </p:cNvPr>
          <p:cNvGrpSpPr/>
          <p:nvPr userDrawn="1"/>
        </p:nvGrpSpPr>
        <p:grpSpPr>
          <a:xfrm>
            <a:off x="250190" y="256227"/>
            <a:ext cx="2529860" cy="200055"/>
            <a:chOff x="311150" y="326545"/>
            <a:chExt cx="2529860" cy="200055"/>
          </a:xfrm>
        </p:grpSpPr>
        <p:pic>
          <p:nvPicPr>
            <p:cNvPr id="12" name="Gráfico 5">
              <a:extLst>
                <a:ext uri="{FF2B5EF4-FFF2-40B4-BE49-F238E27FC236}">
                  <a16:creationId xmlns:a16="http://schemas.microsoft.com/office/drawing/2014/main" id="{611DA1C2-4A30-466C-AC4A-E32A04C203DD}"/>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397033" y="326545"/>
              <a:ext cx="868680" cy="25178"/>
            </a:xfrm>
            <a:prstGeom prst="rect">
              <a:avLst/>
            </a:prstGeom>
          </p:spPr>
        </p:pic>
        <p:sp>
          <p:nvSpPr>
            <p:cNvPr id="13" name="CuadroTexto 12">
              <a:extLst>
                <a:ext uri="{FF2B5EF4-FFF2-40B4-BE49-F238E27FC236}">
                  <a16:creationId xmlns:a16="http://schemas.microsoft.com/office/drawing/2014/main" id="{1D938527-E900-1C8F-6AE7-A023F58F97CF}"/>
                </a:ext>
              </a:extLst>
            </p:cNvPr>
            <p:cNvSpPr txBox="1"/>
            <p:nvPr/>
          </p:nvSpPr>
          <p:spPr>
            <a:xfrm>
              <a:off x="311150" y="326545"/>
              <a:ext cx="2529860" cy="200055"/>
            </a:xfrm>
            <a:prstGeom prst="rect">
              <a:avLst/>
            </a:prstGeom>
            <a:noFill/>
          </p:spPr>
          <p:txBody>
            <a:bodyPr wrap="none" rtlCol="0">
              <a:spAutoFit/>
            </a:bodyPr>
            <a:lstStyle/>
            <a:p>
              <a:r>
                <a:rPr lang="es-ES" sz="700" dirty="0">
                  <a:solidFill>
                    <a:schemeClr val="bg2">
                      <a:lumMod val="50000"/>
                    </a:schemeClr>
                  </a:solidFill>
                  <a:latin typeface="Montserrat Medium" pitchFamily="2" charset="0"/>
                </a:rPr>
                <a:t>Agencia para la Reincorporación y la Normalización</a:t>
              </a:r>
              <a:endParaRPr lang="en-US" sz="1600" dirty="0">
                <a:latin typeface="Montserrat Medium" pitchFamily="2" charset="0"/>
              </a:endParaRPr>
            </a:p>
          </p:txBody>
        </p:sp>
      </p:grpSp>
    </p:spTree>
    <p:extLst>
      <p:ext uri="{BB962C8B-B14F-4D97-AF65-F5344CB8AC3E}">
        <p14:creationId xmlns:p14="http://schemas.microsoft.com/office/powerpoint/2010/main" val="3878963438"/>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9136" y="277901"/>
            <a:ext cx="8003084" cy="1008901"/>
          </a:xfrm>
        </p:spPr>
        <p:txBody>
          <a:bodyPr/>
          <a:lstStyle/>
          <a:p>
            <a:r>
              <a:rPr lang="en-US"/>
              <a:t>Click to edit Master title style</a:t>
            </a:r>
            <a:endParaRPr lang="en-US" dirty="0"/>
          </a:p>
        </p:txBody>
      </p:sp>
      <p:sp>
        <p:nvSpPr>
          <p:cNvPr id="3" name="Text Placeholder 2"/>
          <p:cNvSpPr>
            <a:spLocks noGrp="1"/>
          </p:cNvSpPr>
          <p:nvPr>
            <p:ph type="body" idx="1"/>
          </p:nvPr>
        </p:nvSpPr>
        <p:spPr>
          <a:xfrm>
            <a:off x="639136" y="1279552"/>
            <a:ext cx="3925425" cy="627089"/>
          </a:xfrm>
        </p:spPr>
        <p:txBody>
          <a:bodyPr anchor="b"/>
          <a:lstStyle>
            <a:lvl1pPr marL="0" indent="0">
              <a:buNone/>
              <a:defRPr sz="1827" b="1"/>
            </a:lvl1pPr>
            <a:lvl2pPr marL="347975" indent="0">
              <a:buNone/>
              <a:defRPr sz="1522" b="1"/>
            </a:lvl2pPr>
            <a:lvl3pPr marL="695950" indent="0">
              <a:buNone/>
              <a:defRPr sz="1370" b="1"/>
            </a:lvl3pPr>
            <a:lvl4pPr marL="1043925" indent="0">
              <a:buNone/>
              <a:defRPr sz="1218" b="1"/>
            </a:lvl4pPr>
            <a:lvl5pPr marL="1391900" indent="0">
              <a:buNone/>
              <a:defRPr sz="1218" b="1"/>
            </a:lvl5pPr>
            <a:lvl6pPr marL="1739875" indent="0">
              <a:buNone/>
              <a:defRPr sz="1218" b="1"/>
            </a:lvl6pPr>
            <a:lvl7pPr marL="2087850" indent="0">
              <a:buNone/>
              <a:defRPr sz="1218" b="1"/>
            </a:lvl7pPr>
            <a:lvl8pPr marL="2435824" indent="0">
              <a:buNone/>
              <a:defRPr sz="1218" b="1"/>
            </a:lvl8pPr>
            <a:lvl9pPr marL="2783799" indent="0">
              <a:buNone/>
              <a:defRPr sz="1218" b="1"/>
            </a:lvl9pPr>
          </a:lstStyle>
          <a:p>
            <a:pPr lvl="0"/>
            <a:r>
              <a:rPr lang="en-US"/>
              <a:t>Click to edit Master text styles</a:t>
            </a:r>
          </a:p>
        </p:txBody>
      </p:sp>
      <p:sp>
        <p:nvSpPr>
          <p:cNvPr id="4" name="Content Placeholder 3"/>
          <p:cNvSpPr>
            <a:spLocks noGrp="1"/>
          </p:cNvSpPr>
          <p:nvPr>
            <p:ph sz="half" idx="2"/>
          </p:nvPr>
        </p:nvSpPr>
        <p:spPr>
          <a:xfrm>
            <a:off x="639136" y="1906640"/>
            <a:ext cx="3925425" cy="280438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97462" y="1279552"/>
            <a:ext cx="3944757" cy="627089"/>
          </a:xfrm>
        </p:spPr>
        <p:txBody>
          <a:bodyPr anchor="b"/>
          <a:lstStyle>
            <a:lvl1pPr marL="0" indent="0">
              <a:buNone/>
              <a:defRPr sz="1827" b="1"/>
            </a:lvl1pPr>
            <a:lvl2pPr marL="347975" indent="0">
              <a:buNone/>
              <a:defRPr sz="1522" b="1"/>
            </a:lvl2pPr>
            <a:lvl3pPr marL="695950" indent="0">
              <a:buNone/>
              <a:defRPr sz="1370" b="1"/>
            </a:lvl3pPr>
            <a:lvl4pPr marL="1043925" indent="0">
              <a:buNone/>
              <a:defRPr sz="1218" b="1"/>
            </a:lvl4pPr>
            <a:lvl5pPr marL="1391900" indent="0">
              <a:buNone/>
              <a:defRPr sz="1218" b="1"/>
            </a:lvl5pPr>
            <a:lvl6pPr marL="1739875" indent="0">
              <a:buNone/>
              <a:defRPr sz="1218" b="1"/>
            </a:lvl6pPr>
            <a:lvl7pPr marL="2087850" indent="0">
              <a:buNone/>
              <a:defRPr sz="1218" b="1"/>
            </a:lvl7pPr>
            <a:lvl8pPr marL="2435824" indent="0">
              <a:buNone/>
              <a:defRPr sz="1218" b="1"/>
            </a:lvl8pPr>
            <a:lvl9pPr marL="2783799" indent="0">
              <a:buNone/>
              <a:defRPr sz="1218" b="1"/>
            </a:lvl9pPr>
          </a:lstStyle>
          <a:p>
            <a:pPr lvl="0"/>
            <a:r>
              <a:rPr lang="en-US"/>
              <a:t>Click to edit Master text styles</a:t>
            </a:r>
          </a:p>
        </p:txBody>
      </p:sp>
      <p:sp>
        <p:nvSpPr>
          <p:cNvPr id="6" name="Content Placeholder 5"/>
          <p:cNvSpPr>
            <a:spLocks noGrp="1"/>
          </p:cNvSpPr>
          <p:nvPr>
            <p:ph sz="quarter" idx="4"/>
          </p:nvPr>
        </p:nvSpPr>
        <p:spPr>
          <a:xfrm>
            <a:off x="4697462" y="1906640"/>
            <a:ext cx="3944757" cy="280438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A925D38-C4F7-4CC2-84DB-B98E89F172B1}" type="datetimeFigureOut">
              <a:rPr lang="es-ES" smtClean="0"/>
              <a:t>04/05/2023</a:t>
            </a:fld>
            <a:endParaRPr lang="es-ES"/>
          </a:p>
        </p:txBody>
      </p:sp>
      <p:sp>
        <p:nvSpPr>
          <p:cNvPr id="8" name="Footer Placeholder 7"/>
          <p:cNvSpPr>
            <a:spLocks noGrp="1"/>
          </p:cNvSpPr>
          <p:nvPr>
            <p:ph type="ftr" sz="quarter" idx="11"/>
          </p:nvPr>
        </p:nvSpPr>
        <p:spPr/>
        <p:txBody>
          <a:bodyPr/>
          <a:lstStyle/>
          <a:p>
            <a:endParaRPr lang="es-ES"/>
          </a:p>
        </p:txBody>
      </p:sp>
      <p:sp>
        <p:nvSpPr>
          <p:cNvPr id="9" name="Slide Number Placeholder 8"/>
          <p:cNvSpPr>
            <a:spLocks noGrp="1"/>
          </p:cNvSpPr>
          <p:nvPr>
            <p:ph type="sldNum" sz="quarter" idx="12"/>
          </p:nvPr>
        </p:nvSpPr>
        <p:spPr/>
        <p:txBody>
          <a:bodyPr/>
          <a:lstStyle/>
          <a:p>
            <a:fld id="{0C120DF0-EAA1-4E6B-885B-178DB5BB7A5C}" type="slidenum">
              <a:rPr lang="es-ES" smtClean="0"/>
              <a:t>‹Nº›</a:t>
            </a:fld>
            <a:endParaRPr lang="es-ES"/>
          </a:p>
        </p:txBody>
      </p:sp>
    </p:spTree>
    <p:extLst>
      <p:ext uri="{BB962C8B-B14F-4D97-AF65-F5344CB8AC3E}">
        <p14:creationId xmlns:p14="http://schemas.microsoft.com/office/powerpoint/2010/main" val="74019403"/>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A925D38-C4F7-4CC2-84DB-B98E89F172B1}" type="datetimeFigureOut">
              <a:rPr lang="es-ES" smtClean="0"/>
              <a:t>04/05/2023</a:t>
            </a:fld>
            <a:endParaRPr lang="es-ES"/>
          </a:p>
        </p:txBody>
      </p:sp>
      <p:sp>
        <p:nvSpPr>
          <p:cNvPr id="4" name="Footer Placeholder 3"/>
          <p:cNvSpPr>
            <a:spLocks noGrp="1"/>
          </p:cNvSpPr>
          <p:nvPr>
            <p:ph type="ftr" sz="quarter" idx="11"/>
          </p:nvPr>
        </p:nvSpPr>
        <p:spPr/>
        <p:txBody>
          <a:bodyPr/>
          <a:lstStyle/>
          <a:p>
            <a:endParaRPr lang="es-ES"/>
          </a:p>
        </p:txBody>
      </p:sp>
      <p:sp>
        <p:nvSpPr>
          <p:cNvPr id="5" name="Slide Number Placeholder 4"/>
          <p:cNvSpPr>
            <a:spLocks noGrp="1"/>
          </p:cNvSpPr>
          <p:nvPr>
            <p:ph type="sldNum" sz="quarter" idx="12"/>
          </p:nvPr>
        </p:nvSpPr>
        <p:spPr/>
        <p:txBody>
          <a:bodyPr/>
          <a:lstStyle/>
          <a:p>
            <a:fld id="{0C120DF0-EAA1-4E6B-885B-178DB5BB7A5C}" type="slidenum">
              <a:rPr lang="es-ES" smtClean="0"/>
              <a:t>‹Nº›</a:t>
            </a:fld>
            <a:endParaRPr lang="es-ES"/>
          </a:p>
        </p:txBody>
      </p:sp>
    </p:spTree>
    <p:extLst>
      <p:ext uri="{BB962C8B-B14F-4D97-AF65-F5344CB8AC3E}">
        <p14:creationId xmlns:p14="http://schemas.microsoft.com/office/powerpoint/2010/main" val="401858354"/>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A925D38-C4F7-4CC2-84DB-B98E89F172B1}" type="datetimeFigureOut">
              <a:rPr lang="es-ES" smtClean="0"/>
              <a:t>04/05/2023</a:t>
            </a:fld>
            <a:endParaRPr lang="es-ES"/>
          </a:p>
        </p:txBody>
      </p:sp>
      <p:sp>
        <p:nvSpPr>
          <p:cNvPr id="3" name="Footer Placeholder 2"/>
          <p:cNvSpPr>
            <a:spLocks noGrp="1"/>
          </p:cNvSpPr>
          <p:nvPr>
            <p:ph type="ftr" sz="quarter" idx="11"/>
          </p:nvPr>
        </p:nvSpPr>
        <p:spPr/>
        <p:txBody>
          <a:bodyPr/>
          <a:lstStyle/>
          <a:p>
            <a:endParaRPr lang="es-ES"/>
          </a:p>
        </p:txBody>
      </p:sp>
      <p:sp>
        <p:nvSpPr>
          <p:cNvPr id="4" name="Slide Number Placeholder 3"/>
          <p:cNvSpPr>
            <a:spLocks noGrp="1"/>
          </p:cNvSpPr>
          <p:nvPr>
            <p:ph type="sldNum" sz="quarter" idx="12"/>
          </p:nvPr>
        </p:nvSpPr>
        <p:spPr/>
        <p:txBody>
          <a:bodyPr/>
          <a:lstStyle/>
          <a:p>
            <a:fld id="{0C120DF0-EAA1-4E6B-885B-178DB5BB7A5C}" type="slidenum">
              <a:rPr lang="es-ES" smtClean="0"/>
              <a:t>‹Nº›</a:t>
            </a:fld>
            <a:endParaRPr lang="es-ES"/>
          </a:p>
        </p:txBody>
      </p:sp>
    </p:spTree>
    <p:extLst>
      <p:ext uri="{BB962C8B-B14F-4D97-AF65-F5344CB8AC3E}">
        <p14:creationId xmlns:p14="http://schemas.microsoft.com/office/powerpoint/2010/main" val="1752484919"/>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9136" y="347980"/>
            <a:ext cx="2992699" cy="1217930"/>
          </a:xfrm>
        </p:spPr>
        <p:txBody>
          <a:bodyPr anchor="b"/>
          <a:lstStyle>
            <a:lvl1pPr>
              <a:defRPr sz="2436"/>
            </a:lvl1pPr>
          </a:lstStyle>
          <a:p>
            <a:r>
              <a:rPr lang="en-US"/>
              <a:t>Click to edit Master title style</a:t>
            </a:r>
            <a:endParaRPr lang="en-US" dirty="0"/>
          </a:p>
        </p:txBody>
      </p:sp>
      <p:sp>
        <p:nvSpPr>
          <p:cNvPr id="3" name="Content Placeholder 2"/>
          <p:cNvSpPr>
            <a:spLocks noGrp="1"/>
          </p:cNvSpPr>
          <p:nvPr>
            <p:ph idx="1"/>
          </p:nvPr>
        </p:nvSpPr>
        <p:spPr>
          <a:xfrm>
            <a:off x="3944757" y="751541"/>
            <a:ext cx="4697462" cy="3709370"/>
          </a:xfrm>
        </p:spPr>
        <p:txBody>
          <a:bodyPr/>
          <a:lstStyle>
            <a:lvl1pPr>
              <a:defRPr sz="2436"/>
            </a:lvl1pPr>
            <a:lvl2pPr>
              <a:defRPr sz="2131"/>
            </a:lvl2pPr>
            <a:lvl3pPr>
              <a:defRPr sz="1827"/>
            </a:lvl3pPr>
            <a:lvl4pPr>
              <a:defRPr sz="1522"/>
            </a:lvl4pPr>
            <a:lvl5pPr>
              <a:defRPr sz="1522"/>
            </a:lvl5pPr>
            <a:lvl6pPr>
              <a:defRPr sz="1522"/>
            </a:lvl6pPr>
            <a:lvl7pPr>
              <a:defRPr sz="1522"/>
            </a:lvl7pPr>
            <a:lvl8pPr>
              <a:defRPr sz="1522"/>
            </a:lvl8pPr>
            <a:lvl9pPr>
              <a:defRPr sz="1522"/>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39136" y="1565910"/>
            <a:ext cx="2992699" cy="2901042"/>
          </a:xfrm>
        </p:spPr>
        <p:txBody>
          <a:bodyPr/>
          <a:lstStyle>
            <a:lvl1pPr marL="0" indent="0">
              <a:buNone/>
              <a:defRPr sz="1218"/>
            </a:lvl1pPr>
            <a:lvl2pPr marL="347975" indent="0">
              <a:buNone/>
              <a:defRPr sz="1066"/>
            </a:lvl2pPr>
            <a:lvl3pPr marL="695950" indent="0">
              <a:buNone/>
              <a:defRPr sz="913"/>
            </a:lvl3pPr>
            <a:lvl4pPr marL="1043925" indent="0">
              <a:buNone/>
              <a:defRPr sz="761"/>
            </a:lvl4pPr>
            <a:lvl5pPr marL="1391900" indent="0">
              <a:buNone/>
              <a:defRPr sz="761"/>
            </a:lvl5pPr>
            <a:lvl6pPr marL="1739875" indent="0">
              <a:buNone/>
              <a:defRPr sz="761"/>
            </a:lvl6pPr>
            <a:lvl7pPr marL="2087850" indent="0">
              <a:buNone/>
              <a:defRPr sz="761"/>
            </a:lvl7pPr>
            <a:lvl8pPr marL="2435824" indent="0">
              <a:buNone/>
              <a:defRPr sz="761"/>
            </a:lvl8pPr>
            <a:lvl9pPr marL="2783799" indent="0">
              <a:buNone/>
              <a:defRPr sz="761"/>
            </a:lvl9pPr>
          </a:lstStyle>
          <a:p>
            <a:pPr lvl="0"/>
            <a:r>
              <a:rPr lang="en-US"/>
              <a:t>Click to edit Master text styles</a:t>
            </a:r>
          </a:p>
        </p:txBody>
      </p:sp>
      <p:sp>
        <p:nvSpPr>
          <p:cNvPr id="5" name="Date Placeholder 4"/>
          <p:cNvSpPr>
            <a:spLocks noGrp="1"/>
          </p:cNvSpPr>
          <p:nvPr>
            <p:ph type="dt" sz="half" idx="10"/>
          </p:nvPr>
        </p:nvSpPr>
        <p:spPr/>
        <p:txBody>
          <a:bodyPr/>
          <a:lstStyle/>
          <a:p>
            <a:fld id="{EA925D38-C4F7-4CC2-84DB-B98E89F172B1}" type="datetimeFigureOut">
              <a:rPr lang="es-ES" smtClean="0"/>
              <a:t>04/05/2023</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0C120DF0-EAA1-4E6B-885B-178DB5BB7A5C}" type="slidenum">
              <a:rPr lang="es-ES" smtClean="0"/>
              <a:t>‹Nº›</a:t>
            </a:fld>
            <a:endParaRPr lang="es-ES"/>
          </a:p>
        </p:txBody>
      </p:sp>
    </p:spTree>
    <p:extLst>
      <p:ext uri="{BB962C8B-B14F-4D97-AF65-F5344CB8AC3E}">
        <p14:creationId xmlns:p14="http://schemas.microsoft.com/office/powerpoint/2010/main" val="1272505332"/>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9136" y="347980"/>
            <a:ext cx="2992699" cy="1217930"/>
          </a:xfrm>
        </p:spPr>
        <p:txBody>
          <a:bodyPr anchor="b"/>
          <a:lstStyle>
            <a:lvl1pPr>
              <a:defRPr sz="2436"/>
            </a:lvl1pPr>
          </a:lstStyle>
          <a:p>
            <a:r>
              <a:rPr lang="en-US"/>
              <a:t>Click to edit Master title style</a:t>
            </a:r>
            <a:endParaRPr lang="en-US" dirty="0"/>
          </a:p>
        </p:txBody>
      </p:sp>
      <p:sp>
        <p:nvSpPr>
          <p:cNvPr id="3" name="Picture Placeholder 2"/>
          <p:cNvSpPr>
            <a:spLocks noGrp="1" noChangeAspect="1"/>
          </p:cNvSpPr>
          <p:nvPr>
            <p:ph type="pic" idx="1"/>
          </p:nvPr>
        </p:nvSpPr>
        <p:spPr>
          <a:xfrm>
            <a:off x="3944757" y="751541"/>
            <a:ext cx="4697462" cy="3709370"/>
          </a:xfrm>
        </p:spPr>
        <p:txBody>
          <a:bodyPr anchor="t"/>
          <a:lstStyle>
            <a:lvl1pPr marL="0" indent="0">
              <a:buNone/>
              <a:defRPr sz="2436"/>
            </a:lvl1pPr>
            <a:lvl2pPr marL="347975" indent="0">
              <a:buNone/>
              <a:defRPr sz="2131"/>
            </a:lvl2pPr>
            <a:lvl3pPr marL="695950" indent="0">
              <a:buNone/>
              <a:defRPr sz="1827"/>
            </a:lvl3pPr>
            <a:lvl4pPr marL="1043925" indent="0">
              <a:buNone/>
              <a:defRPr sz="1522"/>
            </a:lvl4pPr>
            <a:lvl5pPr marL="1391900" indent="0">
              <a:buNone/>
              <a:defRPr sz="1522"/>
            </a:lvl5pPr>
            <a:lvl6pPr marL="1739875" indent="0">
              <a:buNone/>
              <a:defRPr sz="1522"/>
            </a:lvl6pPr>
            <a:lvl7pPr marL="2087850" indent="0">
              <a:buNone/>
              <a:defRPr sz="1522"/>
            </a:lvl7pPr>
            <a:lvl8pPr marL="2435824" indent="0">
              <a:buNone/>
              <a:defRPr sz="1522"/>
            </a:lvl8pPr>
            <a:lvl9pPr marL="2783799" indent="0">
              <a:buNone/>
              <a:defRPr sz="1522"/>
            </a:lvl9pPr>
          </a:lstStyle>
          <a:p>
            <a:r>
              <a:rPr lang="en-US"/>
              <a:t>Click icon to add picture</a:t>
            </a:r>
            <a:endParaRPr lang="en-US" dirty="0"/>
          </a:p>
        </p:txBody>
      </p:sp>
      <p:sp>
        <p:nvSpPr>
          <p:cNvPr id="4" name="Text Placeholder 3"/>
          <p:cNvSpPr>
            <a:spLocks noGrp="1"/>
          </p:cNvSpPr>
          <p:nvPr>
            <p:ph type="body" sz="half" idx="2"/>
          </p:nvPr>
        </p:nvSpPr>
        <p:spPr>
          <a:xfrm>
            <a:off x="639136" y="1565910"/>
            <a:ext cx="2992699" cy="2901042"/>
          </a:xfrm>
        </p:spPr>
        <p:txBody>
          <a:bodyPr/>
          <a:lstStyle>
            <a:lvl1pPr marL="0" indent="0">
              <a:buNone/>
              <a:defRPr sz="1218"/>
            </a:lvl1pPr>
            <a:lvl2pPr marL="347975" indent="0">
              <a:buNone/>
              <a:defRPr sz="1066"/>
            </a:lvl2pPr>
            <a:lvl3pPr marL="695950" indent="0">
              <a:buNone/>
              <a:defRPr sz="913"/>
            </a:lvl3pPr>
            <a:lvl4pPr marL="1043925" indent="0">
              <a:buNone/>
              <a:defRPr sz="761"/>
            </a:lvl4pPr>
            <a:lvl5pPr marL="1391900" indent="0">
              <a:buNone/>
              <a:defRPr sz="761"/>
            </a:lvl5pPr>
            <a:lvl6pPr marL="1739875" indent="0">
              <a:buNone/>
              <a:defRPr sz="761"/>
            </a:lvl6pPr>
            <a:lvl7pPr marL="2087850" indent="0">
              <a:buNone/>
              <a:defRPr sz="761"/>
            </a:lvl7pPr>
            <a:lvl8pPr marL="2435824" indent="0">
              <a:buNone/>
              <a:defRPr sz="761"/>
            </a:lvl8pPr>
            <a:lvl9pPr marL="2783799" indent="0">
              <a:buNone/>
              <a:defRPr sz="761"/>
            </a:lvl9pPr>
          </a:lstStyle>
          <a:p>
            <a:pPr lvl="0"/>
            <a:r>
              <a:rPr lang="en-US"/>
              <a:t>Click to edit Master text styles</a:t>
            </a:r>
          </a:p>
        </p:txBody>
      </p:sp>
      <p:sp>
        <p:nvSpPr>
          <p:cNvPr id="5" name="Date Placeholder 4"/>
          <p:cNvSpPr>
            <a:spLocks noGrp="1"/>
          </p:cNvSpPr>
          <p:nvPr>
            <p:ph type="dt" sz="half" idx="10"/>
          </p:nvPr>
        </p:nvSpPr>
        <p:spPr/>
        <p:txBody>
          <a:bodyPr/>
          <a:lstStyle/>
          <a:p>
            <a:fld id="{EA925D38-C4F7-4CC2-84DB-B98E89F172B1}" type="datetimeFigureOut">
              <a:rPr lang="es-ES" smtClean="0"/>
              <a:t>04/05/2023</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0C120DF0-EAA1-4E6B-885B-178DB5BB7A5C}" type="slidenum">
              <a:rPr lang="es-ES" smtClean="0"/>
              <a:t>‹Nº›</a:t>
            </a:fld>
            <a:endParaRPr lang="es-ES"/>
          </a:p>
        </p:txBody>
      </p:sp>
    </p:spTree>
    <p:extLst>
      <p:ext uri="{BB962C8B-B14F-4D97-AF65-F5344CB8AC3E}">
        <p14:creationId xmlns:p14="http://schemas.microsoft.com/office/powerpoint/2010/main" val="22179712"/>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37927" y="277901"/>
            <a:ext cx="8003084" cy="1008901"/>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37927" y="1389503"/>
            <a:ext cx="8003084" cy="331185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37927" y="4837889"/>
            <a:ext cx="2087761" cy="277901"/>
          </a:xfrm>
          <a:prstGeom prst="rect">
            <a:avLst/>
          </a:prstGeom>
        </p:spPr>
        <p:txBody>
          <a:bodyPr vert="horz" lIns="91440" tIns="45720" rIns="91440" bIns="45720" rtlCol="0" anchor="ctr"/>
          <a:lstStyle>
            <a:lvl1pPr algn="l">
              <a:defRPr sz="913">
                <a:solidFill>
                  <a:schemeClr val="tx1">
                    <a:tint val="75000"/>
                  </a:schemeClr>
                </a:solidFill>
              </a:defRPr>
            </a:lvl1pPr>
          </a:lstStyle>
          <a:p>
            <a:fld id="{EA925D38-C4F7-4CC2-84DB-B98E89F172B1}" type="datetimeFigureOut">
              <a:rPr lang="es-ES" smtClean="0"/>
              <a:t>04/05/2023</a:t>
            </a:fld>
            <a:endParaRPr lang="es-ES"/>
          </a:p>
        </p:txBody>
      </p:sp>
      <p:sp>
        <p:nvSpPr>
          <p:cNvPr id="5" name="Footer Placeholder 4"/>
          <p:cNvSpPr>
            <a:spLocks noGrp="1"/>
          </p:cNvSpPr>
          <p:nvPr>
            <p:ph type="ftr" sz="quarter" idx="3"/>
          </p:nvPr>
        </p:nvSpPr>
        <p:spPr>
          <a:xfrm>
            <a:off x="3073648" y="4837889"/>
            <a:ext cx="3131642" cy="277901"/>
          </a:xfrm>
          <a:prstGeom prst="rect">
            <a:avLst/>
          </a:prstGeom>
        </p:spPr>
        <p:txBody>
          <a:bodyPr vert="horz" lIns="91440" tIns="45720" rIns="91440" bIns="45720" rtlCol="0" anchor="ctr"/>
          <a:lstStyle>
            <a:lvl1pPr algn="ctr">
              <a:defRPr sz="913">
                <a:solidFill>
                  <a:schemeClr val="tx1">
                    <a:tint val="75000"/>
                  </a:schemeClr>
                </a:solidFill>
              </a:defRPr>
            </a:lvl1pPr>
          </a:lstStyle>
          <a:p>
            <a:endParaRPr lang="es-ES"/>
          </a:p>
        </p:txBody>
      </p:sp>
      <p:sp>
        <p:nvSpPr>
          <p:cNvPr id="6" name="Slide Number Placeholder 5"/>
          <p:cNvSpPr>
            <a:spLocks noGrp="1"/>
          </p:cNvSpPr>
          <p:nvPr>
            <p:ph type="sldNum" sz="quarter" idx="4"/>
          </p:nvPr>
        </p:nvSpPr>
        <p:spPr>
          <a:xfrm>
            <a:off x="6553250" y="4837889"/>
            <a:ext cx="2087761" cy="277901"/>
          </a:xfrm>
          <a:prstGeom prst="rect">
            <a:avLst/>
          </a:prstGeom>
        </p:spPr>
        <p:txBody>
          <a:bodyPr vert="horz" lIns="91440" tIns="45720" rIns="91440" bIns="45720" rtlCol="0" anchor="ctr"/>
          <a:lstStyle>
            <a:lvl1pPr algn="r">
              <a:defRPr sz="913">
                <a:solidFill>
                  <a:schemeClr val="tx1">
                    <a:tint val="75000"/>
                  </a:schemeClr>
                </a:solidFill>
              </a:defRPr>
            </a:lvl1pPr>
          </a:lstStyle>
          <a:p>
            <a:fld id="{0C120DF0-EAA1-4E6B-885B-178DB5BB7A5C}" type="slidenum">
              <a:rPr lang="es-ES" smtClean="0"/>
              <a:t>‹Nº›</a:t>
            </a:fld>
            <a:endParaRPr lang="es-ES"/>
          </a:p>
        </p:txBody>
      </p:sp>
    </p:spTree>
    <p:extLst>
      <p:ext uri="{BB962C8B-B14F-4D97-AF65-F5344CB8AC3E}">
        <p14:creationId xmlns:p14="http://schemas.microsoft.com/office/powerpoint/2010/main" val="3375086671"/>
      </p:ext>
    </p:extLst>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xStyles>
    <p:titleStyle>
      <a:lvl1pPr algn="l" defTabSz="695950" rtl="0" eaLnBrk="1" latinLnBrk="0" hangingPunct="1">
        <a:lnSpc>
          <a:spcPct val="90000"/>
        </a:lnSpc>
        <a:spcBef>
          <a:spcPct val="0"/>
        </a:spcBef>
        <a:buNone/>
        <a:defRPr sz="3349" kern="1200">
          <a:solidFill>
            <a:schemeClr val="tx1"/>
          </a:solidFill>
          <a:latin typeface="+mj-lt"/>
          <a:ea typeface="+mj-ea"/>
          <a:cs typeface="+mj-cs"/>
        </a:defRPr>
      </a:lvl1pPr>
    </p:titleStyle>
    <p:bodyStyle>
      <a:lvl1pPr marL="173987" indent="-173987" algn="l" defTabSz="695950" rtl="0" eaLnBrk="1" latinLnBrk="0" hangingPunct="1">
        <a:lnSpc>
          <a:spcPct val="90000"/>
        </a:lnSpc>
        <a:spcBef>
          <a:spcPts val="761"/>
        </a:spcBef>
        <a:buFont typeface="Arial" panose="020B0604020202020204" pitchFamily="34" charset="0"/>
        <a:buChar char="•"/>
        <a:defRPr sz="2131" kern="1200">
          <a:solidFill>
            <a:schemeClr val="tx1"/>
          </a:solidFill>
          <a:latin typeface="+mn-lt"/>
          <a:ea typeface="+mn-ea"/>
          <a:cs typeface="+mn-cs"/>
        </a:defRPr>
      </a:lvl1pPr>
      <a:lvl2pPr marL="521962" indent="-173987" algn="l" defTabSz="695950" rtl="0" eaLnBrk="1" latinLnBrk="0" hangingPunct="1">
        <a:lnSpc>
          <a:spcPct val="90000"/>
        </a:lnSpc>
        <a:spcBef>
          <a:spcPts val="381"/>
        </a:spcBef>
        <a:buFont typeface="Arial" panose="020B0604020202020204" pitchFamily="34" charset="0"/>
        <a:buChar char="•"/>
        <a:defRPr sz="1827" kern="1200">
          <a:solidFill>
            <a:schemeClr val="tx1"/>
          </a:solidFill>
          <a:latin typeface="+mn-lt"/>
          <a:ea typeface="+mn-ea"/>
          <a:cs typeface="+mn-cs"/>
        </a:defRPr>
      </a:lvl2pPr>
      <a:lvl3pPr marL="869937" indent="-173987" algn="l" defTabSz="695950" rtl="0" eaLnBrk="1" latinLnBrk="0" hangingPunct="1">
        <a:lnSpc>
          <a:spcPct val="90000"/>
        </a:lnSpc>
        <a:spcBef>
          <a:spcPts val="381"/>
        </a:spcBef>
        <a:buFont typeface="Arial" panose="020B0604020202020204" pitchFamily="34" charset="0"/>
        <a:buChar char="•"/>
        <a:defRPr sz="1522" kern="1200">
          <a:solidFill>
            <a:schemeClr val="tx1"/>
          </a:solidFill>
          <a:latin typeface="+mn-lt"/>
          <a:ea typeface="+mn-ea"/>
          <a:cs typeface="+mn-cs"/>
        </a:defRPr>
      </a:lvl3pPr>
      <a:lvl4pPr marL="1217912" indent="-173987" algn="l" defTabSz="695950" rtl="0" eaLnBrk="1" latinLnBrk="0" hangingPunct="1">
        <a:lnSpc>
          <a:spcPct val="90000"/>
        </a:lnSpc>
        <a:spcBef>
          <a:spcPts val="381"/>
        </a:spcBef>
        <a:buFont typeface="Arial" panose="020B0604020202020204" pitchFamily="34" charset="0"/>
        <a:buChar char="•"/>
        <a:defRPr sz="1370" kern="1200">
          <a:solidFill>
            <a:schemeClr val="tx1"/>
          </a:solidFill>
          <a:latin typeface="+mn-lt"/>
          <a:ea typeface="+mn-ea"/>
          <a:cs typeface="+mn-cs"/>
        </a:defRPr>
      </a:lvl4pPr>
      <a:lvl5pPr marL="1565887" indent="-173987" algn="l" defTabSz="695950" rtl="0" eaLnBrk="1" latinLnBrk="0" hangingPunct="1">
        <a:lnSpc>
          <a:spcPct val="90000"/>
        </a:lnSpc>
        <a:spcBef>
          <a:spcPts val="381"/>
        </a:spcBef>
        <a:buFont typeface="Arial" panose="020B0604020202020204" pitchFamily="34" charset="0"/>
        <a:buChar char="•"/>
        <a:defRPr sz="1370" kern="1200">
          <a:solidFill>
            <a:schemeClr val="tx1"/>
          </a:solidFill>
          <a:latin typeface="+mn-lt"/>
          <a:ea typeface="+mn-ea"/>
          <a:cs typeface="+mn-cs"/>
        </a:defRPr>
      </a:lvl5pPr>
      <a:lvl6pPr marL="1913862" indent="-173987" algn="l" defTabSz="695950" rtl="0" eaLnBrk="1" latinLnBrk="0" hangingPunct="1">
        <a:lnSpc>
          <a:spcPct val="90000"/>
        </a:lnSpc>
        <a:spcBef>
          <a:spcPts val="381"/>
        </a:spcBef>
        <a:buFont typeface="Arial" panose="020B0604020202020204" pitchFamily="34" charset="0"/>
        <a:buChar char="•"/>
        <a:defRPr sz="1370" kern="1200">
          <a:solidFill>
            <a:schemeClr val="tx1"/>
          </a:solidFill>
          <a:latin typeface="+mn-lt"/>
          <a:ea typeface="+mn-ea"/>
          <a:cs typeface="+mn-cs"/>
        </a:defRPr>
      </a:lvl6pPr>
      <a:lvl7pPr marL="2261837" indent="-173987" algn="l" defTabSz="695950" rtl="0" eaLnBrk="1" latinLnBrk="0" hangingPunct="1">
        <a:lnSpc>
          <a:spcPct val="90000"/>
        </a:lnSpc>
        <a:spcBef>
          <a:spcPts val="381"/>
        </a:spcBef>
        <a:buFont typeface="Arial" panose="020B0604020202020204" pitchFamily="34" charset="0"/>
        <a:buChar char="•"/>
        <a:defRPr sz="1370" kern="1200">
          <a:solidFill>
            <a:schemeClr val="tx1"/>
          </a:solidFill>
          <a:latin typeface="+mn-lt"/>
          <a:ea typeface="+mn-ea"/>
          <a:cs typeface="+mn-cs"/>
        </a:defRPr>
      </a:lvl7pPr>
      <a:lvl8pPr marL="2609812" indent="-173987" algn="l" defTabSz="695950" rtl="0" eaLnBrk="1" latinLnBrk="0" hangingPunct="1">
        <a:lnSpc>
          <a:spcPct val="90000"/>
        </a:lnSpc>
        <a:spcBef>
          <a:spcPts val="381"/>
        </a:spcBef>
        <a:buFont typeface="Arial" panose="020B0604020202020204" pitchFamily="34" charset="0"/>
        <a:buChar char="•"/>
        <a:defRPr sz="1370" kern="1200">
          <a:solidFill>
            <a:schemeClr val="tx1"/>
          </a:solidFill>
          <a:latin typeface="+mn-lt"/>
          <a:ea typeface="+mn-ea"/>
          <a:cs typeface="+mn-cs"/>
        </a:defRPr>
      </a:lvl8pPr>
      <a:lvl9pPr marL="2957787" indent="-173987" algn="l" defTabSz="695950" rtl="0" eaLnBrk="1" latinLnBrk="0" hangingPunct="1">
        <a:lnSpc>
          <a:spcPct val="90000"/>
        </a:lnSpc>
        <a:spcBef>
          <a:spcPts val="381"/>
        </a:spcBef>
        <a:buFont typeface="Arial" panose="020B0604020202020204" pitchFamily="34" charset="0"/>
        <a:buChar char="•"/>
        <a:defRPr sz="1370" kern="1200">
          <a:solidFill>
            <a:schemeClr val="tx1"/>
          </a:solidFill>
          <a:latin typeface="+mn-lt"/>
          <a:ea typeface="+mn-ea"/>
          <a:cs typeface="+mn-cs"/>
        </a:defRPr>
      </a:lvl9pPr>
    </p:bodyStyle>
    <p:otherStyle>
      <a:defPPr>
        <a:defRPr lang="en-US"/>
      </a:defPPr>
      <a:lvl1pPr marL="0" algn="l" defTabSz="695950" rtl="0" eaLnBrk="1" latinLnBrk="0" hangingPunct="1">
        <a:defRPr sz="1370" kern="1200">
          <a:solidFill>
            <a:schemeClr val="tx1"/>
          </a:solidFill>
          <a:latin typeface="+mn-lt"/>
          <a:ea typeface="+mn-ea"/>
          <a:cs typeface="+mn-cs"/>
        </a:defRPr>
      </a:lvl1pPr>
      <a:lvl2pPr marL="347975" algn="l" defTabSz="695950" rtl="0" eaLnBrk="1" latinLnBrk="0" hangingPunct="1">
        <a:defRPr sz="1370" kern="1200">
          <a:solidFill>
            <a:schemeClr val="tx1"/>
          </a:solidFill>
          <a:latin typeface="+mn-lt"/>
          <a:ea typeface="+mn-ea"/>
          <a:cs typeface="+mn-cs"/>
        </a:defRPr>
      </a:lvl2pPr>
      <a:lvl3pPr marL="695950" algn="l" defTabSz="695950" rtl="0" eaLnBrk="1" latinLnBrk="0" hangingPunct="1">
        <a:defRPr sz="1370" kern="1200">
          <a:solidFill>
            <a:schemeClr val="tx1"/>
          </a:solidFill>
          <a:latin typeface="+mn-lt"/>
          <a:ea typeface="+mn-ea"/>
          <a:cs typeface="+mn-cs"/>
        </a:defRPr>
      </a:lvl3pPr>
      <a:lvl4pPr marL="1043925" algn="l" defTabSz="695950" rtl="0" eaLnBrk="1" latinLnBrk="0" hangingPunct="1">
        <a:defRPr sz="1370" kern="1200">
          <a:solidFill>
            <a:schemeClr val="tx1"/>
          </a:solidFill>
          <a:latin typeface="+mn-lt"/>
          <a:ea typeface="+mn-ea"/>
          <a:cs typeface="+mn-cs"/>
        </a:defRPr>
      </a:lvl4pPr>
      <a:lvl5pPr marL="1391900" algn="l" defTabSz="695950" rtl="0" eaLnBrk="1" latinLnBrk="0" hangingPunct="1">
        <a:defRPr sz="1370" kern="1200">
          <a:solidFill>
            <a:schemeClr val="tx1"/>
          </a:solidFill>
          <a:latin typeface="+mn-lt"/>
          <a:ea typeface="+mn-ea"/>
          <a:cs typeface="+mn-cs"/>
        </a:defRPr>
      </a:lvl5pPr>
      <a:lvl6pPr marL="1739875" algn="l" defTabSz="695950" rtl="0" eaLnBrk="1" latinLnBrk="0" hangingPunct="1">
        <a:defRPr sz="1370" kern="1200">
          <a:solidFill>
            <a:schemeClr val="tx1"/>
          </a:solidFill>
          <a:latin typeface="+mn-lt"/>
          <a:ea typeface="+mn-ea"/>
          <a:cs typeface="+mn-cs"/>
        </a:defRPr>
      </a:lvl6pPr>
      <a:lvl7pPr marL="2087850" algn="l" defTabSz="695950" rtl="0" eaLnBrk="1" latinLnBrk="0" hangingPunct="1">
        <a:defRPr sz="1370" kern="1200">
          <a:solidFill>
            <a:schemeClr val="tx1"/>
          </a:solidFill>
          <a:latin typeface="+mn-lt"/>
          <a:ea typeface="+mn-ea"/>
          <a:cs typeface="+mn-cs"/>
        </a:defRPr>
      </a:lvl7pPr>
      <a:lvl8pPr marL="2435824" algn="l" defTabSz="695950" rtl="0" eaLnBrk="1" latinLnBrk="0" hangingPunct="1">
        <a:defRPr sz="1370" kern="1200">
          <a:solidFill>
            <a:schemeClr val="tx1"/>
          </a:solidFill>
          <a:latin typeface="+mn-lt"/>
          <a:ea typeface="+mn-ea"/>
          <a:cs typeface="+mn-cs"/>
        </a:defRPr>
      </a:lvl8pPr>
      <a:lvl9pPr marL="2783799" algn="l" defTabSz="695950" rtl="0" eaLnBrk="1" latinLnBrk="0" hangingPunct="1">
        <a:defRPr sz="137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3.svg"/></Relationships>
</file>

<file path=ppt/slides/_rels/slide10.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17.png"/></Relationships>
</file>

<file path=ppt/slides/_rels/slide12.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 Id="rId5" Type="http://schemas.openxmlformats.org/officeDocument/2006/relationships/image" Target="../media/image8.svg"/><Relationship Id="rId4" Type="http://schemas.openxmlformats.org/officeDocument/2006/relationships/image" Target="../media/image7.png"/></Relationships>
</file>

<file path=ppt/slides/_rels/slide3.xml.rels><?xml version="1.0" encoding="UTF-8" standalone="yes"?>
<Relationships xmlns="http://schemas.openxmlformats.org/package/2006/relationships"><Relationship Id="rId8" Type="http://schemas.openxmlformats.org/officeDocument/2006/relationships/image" Target="../media/image12.png"/><Relationship Id="rId3" Type="http://schemas.openxmlformats.org/officeDocument/2006/relationships/image" Target="../media/image2.png"/><Relationship Id="rId7" Type="http://schemas.openxmlformats.org/officeDocument/2006/relationships/image" Target="../media/image11.pn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10.png"/><Relationship Id="rId5" Type="http://schemas.openxmlformats.org/officeDocument/2006/relationships/image" Target="../media/image9.png"/><Relationship Id="rId4" Type="http://schemas.openxmlformats.org/officeDocument/2006/relationships/image" Target="../media/image3.svg"/><Relationship Id="rId9" Type="http://schemas.openxmlformats.org/officeDocument/2006/relationships/image" Target="../media/image13.png"/></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9.png"/><Relationship Id="rId4" Type="http://schemas.openxmlformats.org/officeDocument/2006/relationships/image" Target="../media/image3.svg"/></Relationships>
</file>

<file path=ppt/slides/_rels/slide5.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14.png"/></Relationships>
</file>

<file path=ppt/slides/_rels/slide7.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15.png"/></Relationships>
</file>

<file path=ppt/slides/_rels/slide8.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1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Imagen 9" descr="Texto&#10;&#10;Descripción generada automáticamente">
            <a:extLst>
              <a:ext uri="{FF2B5EF4-FFF2-40B4-BE49-F238E27FC236}">
                <a16:creationId xmlns:a16="http://schemas.microsoft.com/office/drawing/2014/main" id="{F485918C-DAD2-8A00-FA5A-B7FB8B9FBDC8}"/>
              </a:ext>
            </a:extLst>
          </p:cNvPr>
          <p:cNvPicPr>
            <a:picLocks noChangeAspect="1"/>
          </p:cNvPicPr>
          <p:nvPr/>
        </p:nvPicPr>
        <p:blipFill>
          <a:blip r:embed="rId2" cstate="hqprint">
            <a:extLst>
              <a:ext uri="{28A0092B-C50C-407E-A947-70E740481C1C}">
                <a14:useLocalDpi xmlns:a14="http://schemas.microsoft.com/office/drawing/2010/main" val="0"/>
              </a:ext>
            </a:extLst>
          </a:blip>
          <a:stretch>
            <a:fillRect/>
          </a:stretch>
        </p:blipFill>
        <p:spPr>
          <a:xfrm>
            <a:off x="2635526" y="2176803"/>
            <a:ext cx="4007891" cy="866094"/>
          </a:xfrm>
          <a:prstGeom prst="rect">
            <a:avLst/>
          </a:prstGeom>
        </p:spPr>
      </p:pic>
      <p:pic>
        <p:nvPicPr>
          <p:cNvPr id="16" name="Gráfico 15">
            <a:extLst>
              <a:ext uri="{FF2B5EF4-FFF2-40B4-BE49-F238E27FC236}">
                <a16:creationId xmlns:a16="http://schemas.microsoft.com/office/drawing/2014/main" id="{B2E9F406-46B1-CD35-2871-D626D40938EB}"/>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2635524" y="2104575"/>
            <a:ext cx="868630" cy="25177"/>
          </a:xfrm>
          <a:prstGeom prst="rect">
            <a:avLst/>
          </a:prstGeom>
        </p:spPr>
      </p:pic>
      <p:sp>
        <p:nvSpPr>
          <p:cNvPr id="26" name="Forma libre: forma 25">
            <a:extLst>
              <a:ext uri="{FF2B5EF4-FFF2-40B4-BE49-F238E27FC236}">
                <a16:creationId xmlns:a16="http://schemas.microsoft.com/office/drawing/2014/main" id="{3EF8C99A-5B93-44CC-27DF-EE35340FA8F8}"/>
              </a:ext>
            </a:extLst>
          </p:cNvPr>
          <p:cNvSpPr/>
          <p:nvPr/>
        </p:nvSpPr>
        <p:spPr>
          <a:xfrm>
            <a:off x="265" y="4023937"/>
            <a:ext cx="2934204" cy="789680"/>
          </a:xfrm>
          <a:custGeom>
            <a:avLst/>
            <a:gdLst>
              <a:gd name="connsiteX0" fmla="*/ 2743791 w 2934372"/>
              <a:gd name="connsiteY0" fmla="*/ 185585 h 789725"/>
              <a:gd name="connsiteX1" fmla="*/ 2560656 w 2934372"/>
              <a:gd name="connsiteY1" fmla="*/ 39452 h 789725"/>
              <a:gd name="connsiteX2" fmla="*/ 2487951 w 2934372"/>
              <a:gd name="connsiteY2" fmla="*/ 59971 h 789725"/>
              <a:gd name="connsiteX3" fmla="*/ 2497754 w 2934372"/>
              <a:gd name="connsiteY3" fmla="*/ 319848 h 789725"/>
              <a:gd name="connsiteX4" fmla="*/ 2711162 w 2934372"/>
              <a:gd name="connsiteY4" fmla="*/ 461944 h 789725"/>
              <a:gd name="connsiteX5" fmla="*/ 2528268 w 2934372"/>
              <a:gd name="connsiteY5" fmla="*/ 566654 h 789725"/>
              <a:gd name="connsiteX6" fmla="*/ 2516543 w 2934372"/>
              <a:gd name="connsiteY6" fmla="*/ 571555 h 789725"/>
              <a:gd name="connsiteX7" fmla="*/ 2512987 w 2934372"/>
              <a:gd name="connsiteY7" fmla="*/ 573718 h 789725"/>
              <a:gd name="connsiteX8" fmla="*/ 0 w 2934372"/>
              <a:gd name="connsiteY8" fmla="*/ 0 h 789725"/>
              <a:gd name="connsiteX9" fmla="*/ 0 w 2934372"/>
              <a:gd name="connsiteY9" fmla="*/ 239021 h 789725"/>
              <a:gd name="connsiteX10" fmla="*/ 2489681 w 2934372"/>
              <a:gd name="connsiteY10" fmla="*/ 636428 h 789725"/>
              <a:gd name="connsiteX11" fmla="*/ 2505731 w 2934372"/>
              <a:gd name="connsiteY11" fmla="*/ 628980 h 789725"/>
              <a:gd name="connsiteX12" fmla="*/ 2552680 w 2934372"/>
              <a:gd name="connsiteY12" fmla="*/ 605289 h 789725"/>
              <a:gd name="connsiteX13" fmla="*/ 2791220 w 2934372"/>
              <a:gd name="connsiteY13" fmla="*/ 465308 h 789725"/>
              <a:gd name="connsiteX14" fmla="*/ 2816977 w 2934372"/>
              <a:gd name="connsiteY14" fmla="*/ 449017 h 789725"/>
              <a:gd name="connsiteX15" fmla="*/ 2529710 w 2934372"/>
              <a:gd name="connsiteY15" fmla="*/ 75349 h 789725"/>
              <a:gd name="connsiteX16" fmla="*/ 2706549 w 2934372"/>
              <a:gd name="connsiteY16" fmla="*/ 220328 h 789725"/>
              <a:gd name="connsiteX17" fmla="*/ 2885934 w 2934372"/>
              <a:gd name="connsiteY17" fmla="*/ 367421 h 789725"/>
              <a:gd name="connsiteX18" fmla="*/ 2934373 w 2934372"/>
              <a:gd name="connsiteY18" fmla="*/ 351323 h 789725"/>
              <a:gd name="connsiteX19" fmla="*/ 2743791 w 2934372"/>
              <a:gd name="connsiteY19" fmla="*/ 185633 h 7897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2934372" h="789725">
                <a:moveTo>
                  <a:pt x="2743791" y="185585"/>
                </a:moveTo>
                <a:cubicBezTo>
                  <a:pt x="2699341" y="150553"/>
                  <a:pt x="2624040" y="77992"/>
                  <a:pt x="2560656" y="39452"/>
                </a:cubicBezTo>
                <a:cubicBezTo>
                  <a:pt x="2547346" y="28496"/>
                  <a:pt x="2518705" y="14368"/>
                  <a:pt x="2487951" y="59971"/>
                </a:cubicBezTo>
                <a:cubicBezTo>
                  <a:pt x="2468729" y="88468"/>
                  <a:pt x="2440377" y="216388"/>
                  <a:pt x="2497754" y="319848"/>
                </a:cubicBezTo>
                <a:cubicBezTo>
                  <a:pt x="2532160" y="381934"/>
                  <a:pt x="2600926" y="424029"/>
                  <a:pt x="2711162" y="461944"/>
                </a:cubicBezTo>
                <a:cubicBezTo>
                  <a:pt x="2710249" y="462280"/>
                  <a:pt x="2558878" y="550844"/>
                  <a:pt x="2528268" y="566654"/>
                </a:cubicBezTo>
                <a:cubicBezTo>
                  <a:pt x="2524184" y="568432"/>
                  <a:pt x="2520243" y="570114"/>
                  <a:pt x="2516543" y="571555"/>
                </a:cubicBezTo>
                <a:cubicBezTo>
                  <a:pt x="2515341" y="572036"/>
                  <a:pt x="2514140" y="572757"/>
                  <a:pt x="2512987" y="573718"/>
                </a:cubicBezTo>
                <a:cubicBezTo>
                  <a:pt x="1500728" y="1025474"/>
                  <a:pt x="0" y="0"/>
                  <a:pt x="0" y="0"/>
                </a:cubicBezTo>
                <a:lnTo>
                  <a:pt x="0" y="239021"/>
                </a:lnTo>
                <a:cubicBezTo>
                  <a:pt x="1536240" y="1059881"/>
                  <a:pt x="2255225" y="752046"/>
                  <a:pt x="2489681" y="636428"/>
                </a:cubicBezTo>
                <a:cubicBezTo>
                  <a:pt x="2494870" y="634122"/>
                  <a:pt x="2500205" y="631623"/>
                  <a:pt x="2505731" y="628980"/>
                </a:cubicBezTo>
                <a:cubicBezTo>
                  <a:pt x="2519282" y="622685"/>
                  <a:pt x="2535236" y="614564"/>
                  <a:pt x="2552680" y="605289"/>
                </a:cubicBezTo>
                <a:cubicBezTo>
                  <a:pt x="2639850" y="559253"/>
                  <a:pt x="2743887" y="495005"/>
                  <a:pt x="2791220" y="465308"/>
                </a:cubicBezTo>
                <a:cubicBezTo>
                  <a:pt x="2807558" y="455120"/>
                  <a:pt x="2817265" y="448969"/>
                  <a:pt x="2816977" y="449017"/>
                </a:cubicBezTo>
                <a:cubicBezTo>
                  <a:pt x="2816977" y="449017"/>
                  <a:pt x="2439993" y="379819"/>
                  <a:pt x="2529710" y="75349"/>
                </a:cubicBezTo>
                <a:lnTo>
                  <a:pt x="2706549" y="220328"/>
                </a:lnTo>
                <a:lnTo>
                  <a:pt x="2885934" y="367421"/>
                </a:lnTo>
                <a:cubicBezTo>
                  <a:pt x="2885934" y="367421"/>
                  <a:pt x="2910154" y="379915"/>
                  <a:pt x="2934373" y="351323"/>
                </a:cubicBezTo>
                <a:cubicBezTo>
                  <a:pt x="2934373" y="351323"/>
                  <a:pt x="2793575" y="224845"/>
                  <a:pt x="2743791" y="185633"/>
                </a:cubicBezTo>
                <a:close/>
              </a:path>
            </a:pathLst>
          </a:custGeom>
          <a:solidFill>
            <a:srgbClr val="FBAD18"/>
          </a:solidFill>
          <a:ln w="4805" cap="flat">
            <a:noFill/>
            <a:prstDash val="solid"/>
            <a:miter/>
          </a:ln>
        </p:spPr>
        <p:txBody>
          <a:bodyPr rtlCol="0" anchor="ctr"/>
          <a:lstStyle/>
          <a:p>
            <a:endParaRPr lang="en-US"/>
          </a:p>
        </p:txBody>
      </p:sp>
      <p:sp>
        <p:nvSpPr>
          <p:cNvPr id="27" name="Forma libre: forma 26">
            <a:extLst>
              <a:ext uri="{FF2B5EF4-FFF2-40B4-BE49-F238E27FC236}">
                <a16:creationId xmlns:a16="http://schemas.microsoft.com/office/drawing/2014/main" id="{FFCA3F51-23C8-5929-0BF5-8CEA372C23FA}"/>
              </a:ext>
            </a:extLst>
          </p:cNvPr>
          <p:cNvSpPr/>
          <p:nvPr/>
        </p:nvSpPr>
        <p:spPr>
          <a:xfrm>
            <a:off x="264" y="4316901"/>
            <a:ext cx="3174097" cy="742138"/>
          </a:xfrm>
          <a:custGeom>
            <a:avLst/>
            <a:gdLst>
              <a:gd name="connsiteX0" fmla="*/ 3160804 w 3174278"/>
              <a:gd name="connsiteY0" fmla="*/ 64494 h 742181"/>
              <a:gd name="connsiteX1" fmla="*/ 3130962 w 3174278"/>
              <a:gd name="connsiteY1" fmla="*/ 29895 h 742181"/>
              <a:gd name="connsiteX2" fmla="*/ 3002033 w 3174278"/>
              <a:gd name="connsiteY2" fmla="*/ 27300 h 742181"/>
              <a:gd name="connsiteX3" fmla="*/ 2897996 w 3174278"/>
              <a:gd name="connsiteY3" fmla="*/ 146666 h 742181"/>
              <a:gd name="connsiteX4" fmla="*/ 2939226 w 3174278"/>
              <a:gd name="connsiteY4" fmla="*/ 144071 h 742181"/>
              <a:gd name="connsiteX5" fmla="*/ 2987473 w 3174278"/>
              <a:gd name="connsiteY5" fmla="*/ 89578 h 742181"/>
              <a:gd name="connsiteX6" fmla="*/ 3111404 w 3174278"/>
              <a:gd name="connsiteY6" fmla="*/ 64494 h 742181"/>
              <a:gd name="connsiteX7" fmla="*/ 3055469 w 3174278"/>
              <a:gd name="connsiteY7" fmla="*/ 157046 h 742181"/>
              <a:gd name="connsiteX8" fmla="*/ 3021927 w 3174278"/>
              <a:gd name="connsiteY8" fmla="*/ 222880 h 742181"/>
              <a:gd name="connsiteX9" fmla="*/ 2841196 w 3174278"/>
              <a:gd name="connsiteY9" fmla="*/ 313173 h 742181"/>
              <a:gd name="connsiteX10" fmla="*/ 0 w 3174278"/>
              <a:gd name="connsiteY10" fmla="*/ 486120 h 742181"/>
              <a:gd name="connsiteX11" fmla="*/ 0 w 3174278"/>
              <a:gd name="connsiteY11" fmla="*/ 648975 h 742181"/>
              <a:gd name="connsiteX12" fmla="*/ 2789057 w 3174278"/>
              <a:gd name="connsiteY12" fmla="*/ 402073 h 742181"/>
              <a:gd name="connsiteX13" fmla="*/ 2830048 w 3174278"/>
              <a:gd name="connsiteY13" fmla="*/ 369685 h 742181"/>
              <a:gd name="connsiteX14" fmla="*/ 3058304 w 3174278"/>
              <a:gd name="connsiteY14" fmla="*/ 247868 h 742181"/>
              <a:gd name="connsiteX15" fmla="*/ 3096507 w 3174278"/>
              <a:gd name="connsiteY15" fmla="*/ 163149 h 742181"/>
              <a:gd name="connsiteX16" fmla="*/ 3156479 w 3174278"/>
              <a:gd name="connsiteY16" fmla="*/ 96498 h 742181"/>
              <a:gd name="connsiteX17" fmla="*/ 3160852 w 3174278"/>
              <a:gd name="connsiteY17" fmla="*/ 64494 h 7421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3174278" h="742181">
                <a:moveTo>
                  <a:pt x="3160804" y="64494"/>
                </a:moveTo>
                <a:cubicBezTo>
                  <a:pt x="3160804" y="64494"/>
                  <a:pt x="3139275" y="53249"/>
                  <a:pt x="3130962" y="29895"/>
                </a:cubicBezTo>
                <a:cubicBezTo>
                  <a:pt x="3122649" y="6540"/>
                  <a:pt x="3081274" y="-22436"/>
                  <a:pt x="3002033" y="27300"/>
                </a:cubicBezTo>
                <a:cubicBezTo>
                  <a:pt x="2968251" y="48492"/>
                  <a:pt x="2897996" y="146666"/>
                  <a:pt x="2897996" y="146666"/>
                </a:cubicBezTo>
                <a:cubicBezTo>
                  <a:pt x="2897996" y="146666"/>
                  <a:pt x="2922311" y="163485"/>
                  <a:pt x="2939226" y="144071"/>
                </a:cubicBezTo>
                <a:lnTo>
                  <a:pt x="2987473" y="89578"/>
                </a:lnTo>
                <a:cubicBezTo>
                  <a:pt x="3092759" y="-28059"/>
                  <a:pt x="3111404" y="64494"/>
                  <a:pt x="3111404" y="64494"/>
                </a:cubicBezTo>
                <a:cubicBezTo>
                  <a:pt x="3072288" y="74008"/>
                  <a:pt x="3061092" y="125907"/>
                  <a:pt x="3055469" y="157046"/>
                </a:cubicBezTo>
                <a:cubicBezTo>
                  <a:pt x="3049895" y="188185"/>
                  <a:pt x="3021927" y="222880"/>
                  <a:pt x="3021927" y="222880"/>
                </a:cubicBezTo>
                <a:cubicBezTo>
                  <a:pt x="2964599" y="293039"/>
                  <a:pt x="2890500" y="276748"/>
                  <a:pt x="2841196" y="313173"/>
                </a:cubicBezTo>
                <a:cubicBezTo>
                  <a:pt x="2098617" y="967045"/>
                  <a:pt x="0" y="486120"/>
                  <a:pt x="0" y="486120"/>
                </a:cubicBezTo>
                <a:lnTo>
                  <a:pt x="0" y="648975"/>
                </a:lnTo>
                <a:cubicBezTo>
                  <a:pt x="0" y="648975"/>
                  <a:pt x="2037252" y="977088"/>
                  <a:pt x="2789057" y="402073"/>
                </a:cubicBezTo>
                <a:cubicBezTo>
                  <a:pt x="2789057" y="402073"/>
                  <a:pt x="2824041" y="374586"/>
                  <a:pt x="2830048" y="369685"/>
                </a:cubicBezTo>
                <a:cubicBezTo>
                  <a:pt x="2910490" y="287080"/>
                  <a:pt x="3015440" y="320526"/>
                  <a:pt x="3058304" y="247868"/>
                </a:cubicBezTo>
                <a:cubicBezTo>
                  <a:pt x="3101168" y="175210"/>
                  <a:pt x="3096507" y="163149"/>
                  <a:pt x="3096507" y="163149"/>
                </a:cubicBezTo>
                <a:cubicBezTo>
                  <a:pt x="3096507" y="163149"/>
                  <a:pt x="3099006" y="96498"/>
                  <a:pt x="3156479" y="96498"/>
                </a:cubicBezTo>
                <a:cubicBezTo>
                  <a:pt x="3156479" y="96498"/>
                  <a:pt x="3193432" y="97363"/>
                  <a:pt x="3160852" y="64494"/>
                </a:cubicBezTo>
                <a:close/>
              </a:path>
            </a:pathLst>
          </a:custGeom>
          <a:solidFill>
            <a:srgbClr val="D51C29"/>
          </a:solidFill>
          <a:ln w="4805" cap="flat">
            <a:noFill/>
            <a:prstDash val="solid"/>
            <a:miter/>
          </a:ln>
        </p:spPr>
        <p:txBody>
          <a:bodyPr rtlCol="0" anchor="ctr"/>
          <a:lstStyle/>
          <a:p>
            <a:endParaRPr lang="en-US"/>
          </a:p>
        </p:txBody>
      </p:sp>
      <p:sp>
        <p:nvSpPr>
          <p:cNvPr id="28" name="Forma libre: forma 27">
            <a:extLst>
              <a:ext uri="{FF2B5EF4-FFF2-40B4-BE49-F238E27FC236}">
                <a16:creationId xmlns:a16="http://schemas.microsoft.com/office/drawing/2014/main" id="{08D2A40C-13C2-C6D7-3B2F-FD8E984A17CC}"/>
              </a:ext>
            </a:extLst>
          </p:cNvPr>
          <p:cNvSpPr/>
          <p:nvPr/>
        </p:nvSpPr>
        <p:spPr>
          <a:xfrm>
            <a:off x="264" y="4116439"/>
            <a:ext cx="2934157" cy="826391"/>
          </a:xfrm>
          <a:custGeom>
            <a:avLst/>
            <a:gdLst>
              <a:gd name="connsiteX0" fmla="*/ 2739754 w 2934324"/>
              <a:gd name="connsiteY0" fmla="*/ 116959 h 826438"/>
              <a:gd name="connsiteX1" fmla="*/ 2788769 w 2934324"/>
              <a:gd name="connsiteY1" fmla="*/ 296874 h 826438"/>
              <a:gd name="connsiteX2" fmla="*/ 2787952 w 2934324"/>
              <a:gd name="connsiteY2" fmla="*/ 296537 h 826438"/>
              <a:gd name="connsiteX3" fmla="*/ 2789634 w 2934324"/>
              <a:gd name="connsiteY3" fmla="*/ 316287 h 826438"/>
              <a:gd name="connsiteX4" fmla="*/ 2774833 w 2934324"/>
              <a:gd name="connsiteY4" fmla="*/ 415471 h 826438"/>
              <a:gd name="connsiteX5" fmla="*/ 2706741 w 2934324"/>
              <a:gd name="connsiteY5" fmla="*/ 507062 h 826438"/>
              <a:gd name="connsiteX6" fmla="*/ 2698956 w 2934324"/>
              <a:gd name="connsiteY6" fmla="*/ 512204 h 826438"/>
              <a:gd name="connsiteX7" fmla="*/ 0 w 2934324"/>
              <a:gd name="connsiteY7" fmla="*/ 330511 h 826438"/>
              <a:gd name="connsiteX8" fmla="*/ 0 w 2934324"/>
              <a:gd name="connsiteY8" fmla="*/ 577894 h 826438"/>
              <a:gd name="connsiteX9" fmla="*/ 2715006 w 2934324"/>
              <a:gd name="connsiteY9" fmla="*/ 570157 h 826438"/>
              <a:gd name="connsiteX10" fmla="*/ 2715006 w 2934324"/>
              <a:gd name="connsiteY10" fmla="*/ 570157 h 826438"/>
              <a:gd name="connsiteX11" fmla="*/ 2717168 w 2934324"/>
              <a:gd name="connsiteY11" fmla="*/ 568716 h 826438"/>
              <a:gd name="connsiteX12" fmla="*/ 2734900 w 2934324"/>
              <a:gd name="connsiteY12" fmla="*/ 557135 h 826438"/>
              <a:gd name="connsiteX13" fmla="*/ 2777669 w 2934324"/>
              <a:gd name="connsiteY13" fmla="*/ 518739 h 826438"/>
              <a:gd name="connsiteX14" fmla="*/ 2841629 w 2934324"/>
              <a:gd name="connsiteY14" fmla="*/ 414462 h 826438"/>
              <a:gd name="connsiteX15" fmla="*/ 2784252 w 2934324"/>
              <a:gd name="connsiteY15" fmla="*/ 119458 h 826438"/>
              <a:gd name="connsiteX16" fmla="*/ 2769355 w 2934324"/>
              <a:gd name="connsiteY16" fmla="*/ 46800 h 826438"/>
              <a:gd name="connsiteX17" fmla="*/ 2896266 w 2934324"/>
              <a:gd name="connsiteY17" fmla="*/ 244543 h 826438"/>
              <a:gd name="connsiteX18" fmla="*/ 2910682 w 2934324"/>
              <a:gd name="connsiteY18" fmla="*/ 254634 h 826438"/>
              <a:gd name="connsiteX19" fmla="*/ 2934325 w 2934324"/>
              <a:gd name="connsiteY19" fmla="*/ 258767 h 826438"/>
              <a:gd name="connsiteX20" fmla="*/ 2739754 w 2934324"/>
              <a:gd name="connsiteY20" fmla="*/ 116959 h 8264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2934324" h="826438">
                <a:moveTo>
                  <a:pt x="2739754" y="116959"/>
                </a:moveTo>
                <a:cubicBezTo>
                  <a:pt x="2769692" y="184523"/>
                  <a:pt x="2784925" y="244639"/>
                  <a:pt x="2788769" y="296874"/>
                </a:cubicBezTo>
                <a:cubicBezTo>
                  <a:pt x="2788241" y="296633"/>
                  <a:pt x="2787952" y="296537"/>
                  <a:pt x="2787952" y="296537"/>
                </a:cubicBezTo>
                <a:cubicBezTo>
                  <a:pt x="2788769" y="303313"/>
                  <a:pt x="2789298" y="309896"/>
                  <a:pt x="2789634" y="316287"/>
                </a:cubicBezTo>
                <a:cubicBezTo>
                  <a:pt x="2790403" y="353962"/>
                  <a:pt x="2785021" y="387071"/>
                  <a:pt x="2774833" y="415471"/>
                </a:cubicBezTo>
                <a:cubicBezTo>
                  <a:pt x="2757390" y="460402"/>
                  <a:pt x="2728461" y="489955"/>
                  <a:pt x="2706741" y="507062"/>
                </a:cubicBezTo>
                <a:cubicBezTo>
                  <a:pt x="2704290" y="508600"/>
                  <a:pt x="2701695" y="510330"/>
                  <a:pt x="2698956" y="512204"/>
                </a:cubicBezTo>
                <a:cubicBezTo>
                  <a:pt x="1734079" y="1155792"/>
                  <a:pt x="0" y="330511"/>
                  <a:pt x="0" y="330511"/>
                </a:cubicBezTo>
                <a:lnTo>
                  <a:pt x="0" y="577894"/>
                </a:lnTo>
                <a:cubicBezTo>
                  <a:pt x="0" y="577894"/>
                  <a:pt x="1818654" y="1142241"/>
                  <a:pt x="2715006" y="570157"/>
                </a:cubicBezTo>
                <a:lnTo>
                  <a:pt x="2715006" y="570157"/>
                </a:lnTo>
                <a:cubicBezTo>
                  <a:pt x="2715006" y="570157"/>
                  <a:pt x="2715823" y="569629"/>
                  <a:pt x="2717168" y="568716"/>
                </a:cubicBezTo>
                <a:cubicBezTo>
                  <a:pt x="2723127" y="564919"/>
                  <a:pt x="2729038" y="561075"/>
                  <a:pt x="2734900" y="557135"/>
                </a:cubicBezTo>
                <a:cubicBezTo>
                  <a:pt x="2734900" y="557135"/>
                  <a:pt x="2754314" y="543968"/>
                  <a:pt x="2777669" y="518739"/>
                </a:cubicBezTo>
                <a:cubicBezTo>
                  <a:pt x="2805155" y="491252"/>
                  <a:pt x="2833075" y="454827"/>
                  <a:pt x="2841629" y="414462"/>
                </a:cubicBezTo>
                <a:cubicBezTo>
                  <a:pt x="2867482" y="341324"/>
                  <a:pt x="2867385" y="241708"/>
                  <a:pt x="2784252" y="119458"/>
                </a:cubicBezTo>
                <a:cubicBezTo>
                  <a:pt x="2784252" y="119458"/>
                  <a:pt x="2752584" y="55450"/>
                  <a:pt x="2769355" y="46800"/>
                </a:cubicBezTo>
                <a:cubicBezTo>
                  <a:pt x="2784060" y="39208"/>
                  <a:pt x="2874305" y="206340"/>
                  <a:pt x="2896266" y="244543"/>
                </a:cubicBezTo>
                <a:cubicBezTo>
                  <a:pt x="2899342" y="249877"/>
                  <a:pt x="2904627" y="253577"/>
                  <a:pt x="2910682" y="254634"/>
                </a:cubicBezTo>
                <a:lnTo>
                  <a:pt x="2934325" y="258767"/>
                </a:lnTo>
                <a:cubicBezTo>
                  <a:pt x="2818034" y="3984"/>
                  <a:pt x="2644271" y="-98419"/>
                  <a:pt x="2739754" y="116959"/>
                </a:cubicBezTo>
                <a:close/>
              </a:path>
            </a:pathLst>
          </a:custGeom>
          <a:solidFill>
            <a:srgbClr val="18428F"/>
          </a:solidFill>
          <a:ln w="4805" cap="flat">
            <a:noFill/>
            <a:prstDash val="solid"/>
            <a:miter/>
          </a:ln>
        </p:spPr>
        <p:txBody>
          <a:bodyPr rtlCol="0" anchor="ctr"/>
          <a:lstStyle/>
          <a:p>
            <a:endParaRPr lang="en-US"/>
          </a:p>
        </p:txBody>
      </p:sp>
    </p:spTree>
    <p:extLst>
      <p:ext uri="{BB962C8B-B14F-4D97-AF65-F5344CB8AC3E}">
        <p14:creationId xmlns:p14="http://schemas.microsoft.com/office/powerpoint/2010/main" val="2888786183"/>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Rectángulo 44">
            <a:extLst>
              <a:ext uri="{FF2B5EF4-FFF2-40B4-BE49-F238E27FC236}">
                <a16:creationId xmlns:a16="http://schemas.microsoft.com/office/drawing/2014/main" id="{D9714673-DBA0-6113-5089-2222AB78D680}"/>
              </a:ext>
            </a:extLst>
          </p:cNvPr>
          <p:cNvSpPr/>
          <p:nvPr/>
        </p:nvSpPr>
        <p:spPr>
          <a:xfrm>
            <a:off x="544288" y="1530652"/>
            <a:ext cx="8377348" cy="3059877"/>
          </a:xfrm>
          <a:prstGeom prst="rect">
            <a:avLst/>
          </a:prstGeom>
          <a:solidFill>
            <a:schemeClr val="bg1"/>
          </a:solidFill>
          <a:ln w="19050">
            <a:solidFill>
              <a:srgbClr val="000066"/>
            </a:solidFill>
          </a:ln>
          <a:effectLst/>
          <a:scene3d>
            <a:camera prst="orthographicFront">
              <a:rot lat="0" lon="0" rev="0"/>
            </a:camera>
            <a:lightRig rig="contrasting" dir="t">
              <a:rot lat="0" lon="0" rev="7800000"/>
            </a:lightRig>
          </a:scene3d>
          <a:sp3d>
            <a:bevelT w="139700" h="139700"/>
          </a:sp3d>
        </p:spPr>
        <p:txBody>
          <a:bodyPr wrap="square">
            <a:spAutoFit/>
          </a:bodyPr>
          <a:lstStyle/>
          <a:p>
            <a:pPr algn="just">
              <a:lnSpc>
                <a:spcPct val="110000"/>
              </a:lnSpc>
              <a:spcAft>
                <a:spcPts val="0"/>
              </a:spcAft>
            </a:pPr>
            <a:r>
              <a:rPr lang="es-MX" sz="1100" b="1" dirty="0">
                <a:latin typeface="Montserrat" panose="00000500000000000000" pitchFamily="2" charset="0"/>
                <a:cs typeface="Times New Roman" panose="02020603050405020304" pitchFamily="18" charset="0"/>
              </a:rPr>
              <a:t>4. Rendición de cuentas  </a:t>
            </a:r>
          </a:p>
          <a:p>
            <a:pPr marL="342900" indent="-342900" algn="just">
              <a:lnSpc>
                <a:spcPct val="110000"/>
              </a:lnSpc>
              <a:spcAft>
                <a:spcPts val="0"/>
              </a:spcAft>
              <a:buFont typeface="Arial" panose="020B0604020202020204" pitchFamily="34" charset="0"/>
              <a:buChar char="•"/>
            </a:pPr>
            <a:r>
              <a:rPr lang="es-MX" sz="1100" dirty="0">
                <a:latin typeface="Montserrat" panose="00000500000000000000" pitchFamily="2" charset="0"/>
                <a:cs typeface="Times New Roman" panose="02020603050405020304" pitchFamily="18" charset="0"/>
              </a:rPr>
              <a:t>Socialización del Informe de Gestión de la Vigencia 2022.</a:t>
            </a:r>
          </a:p>
          <a:p>
            <a:pPr marL="342900" indent="-342900" algn="just">
              <a:lnSpc>
                <a:spcPct val="110000"/>
              </a:lnSpc>
              <a:spcAft>
                <a:spcPts val="0"/>
              </a:spcAft>
              <a:buFont typeface="Arial" panose="020B0604020202020204" pitchFamily="34" charset="0"/>
              <a:buChar char="•"/>
            </a:pPr>
            <a:r>
              <a:rPr lang="es-MX" sz="1100" dirty="0">
                <a:latin typeface="Montserrat" panose="00000500000000000000" pitchFamily="2" charset="0"/>
                <a:cs typeface="Times New Roman" panose="02020603050405020304" pitchFamily="18" charset="0"/>
              </a:rPr>
              <a:t>Publicación de 17 boletines de prensa con temas relativos a la labor misional de la ARN y de información de servicio para la población sujeto de atención</a:t>
            </a:r>
          </a:p>
          <a:p>
            <a:pPr algn="just">
              <a:lnSpc>
                <a:spcPct val="110000"/>
              </a:lnSpc>
              <a:spcAft>
                <a:spcPts val="0"/>
              </a:spcAft>
            </a:pPr>
            <a:endParaRPr lang="es-MX" sz="1100" b="1" dirty="0">
              <a:latin typeface="Montserrat" panose="00000500000000000000" pitchFamily="2" charset="0"/>
              <a:cs typeface="Times New Roman" panose="02020603050405020304" pitchFamily="18" charset="0"/>
            </a:endParaRPr>
          </a:p>
          <a:p>
            <a:pPr algn="just">
              <a:lnSpc>
                <a:spcPct val="110000"/>
              </a:lnSpc>
              <a:spcAft>
                <a:spcPts val="0"/>
              </a:spcAft>
            </a:pPr>
            <a:r>
              <a:rPr lang="es-MX" sz="1100" b="1" dirty="0">
                <a:latin typeface="Montserrat" panose="00000500000000000000" pitchFamily="2" charset="0"/>
                <a:cs typeface="Times New Roman" panose="02020603050405020304" pitchFamily="18" charset="0"/>
              </a:rPr>
              <a:t>5. Transparencia y acceso a la Información </a:t>
            </a:r>
            <a:r>
              <a:rPr lang="es-MX" sz="1100" dirty="0">
                <a:latin typeface="Montserrat" panose="00000500000000000000" pitchFamily="2" charset="0"/>
                <a:cs typeface="Times New Roman" panose="02020603050405020304" pitchFamily="18" charset="0"/>
              </a:rPr>
              <a:t>.</a:t>
            </a:r>
          </a:p>
          <a:p>
            <a:pPr marL="342900" indent="-342900" algn="just">
              <a:lnSpc>
                <a:spcPct val="110000"/>
              </a:lnSpc>
              <a:spcAft>
                <a:spcPts val="0"/>
              </a:spcAft>
              <a:buFont typeface="Arial" panose="020B0604020202020204" pitchFamily="34" charset="0"/>
              <a:buChar char="•"/>
            </a:pPr>
            <a:r>
              <a:rPr lang="es-MX" sz="1100" dirty="0">
                <a:latin typeface="Montserrat" panose="00000500000000000000" pitchFamily="2" charset="0"/>
                <a:cs typeface="Times New Roman" panose="02020603050405020304" pitchFamily="18" charset="0"/>
              </a:rPr>
              <a:t>Avance del 25% en el programa de GD. </a:t>
            </a:r>
          </a:p>
          <a:p>
            <a:pPr marL="342900" indent="-342900" algn="just">
              <a:lnSpc>
                <a:spcPct val="110000"/>
              </a:lnSpc>
              <a:spcAft>
                <a:spcPts val="0"/>
              </a:spcAft>
              <a:buFont typeface="Arial" panose="020B0604020202020204" pitchFamily="34" charset="0"/>
              <a:buChar char="•"/>
            </a:pPr>
            <a:r>
              <a:rPr lang="es-MX" sz="1100" dirty="0">
                <a:latin typeface="Montserrat" panose="00000500000000000000" pitchFamily="2" charset="0"/>
                <a:cs typeface="Times New Roman" panose="02020603050405020304" pitchFamily="18" charset="0"/>
              </a:rPr>
              <a:t>Gestión de 447 (99,11%) peticiones. </a:t>
            </a:r>
          </a:p>
          <a:p>
            <a:pPr marL="342900" indent="-342900" algn="just">
              <a:lnSpc>
                <a:spcPct val="110000"/>
              </a:lnSpc>
              <a:spcAft>
                <a:spcPts val="0"/>
              </a:spcAft>
              <a:buFont typeface="Arial" panose="020B0604020202020204" pitchFamily="34" charset="0"/>
              <a:buChar char="•"/>
            </a:pPr>
            <a:r>
              <a:rPr lang="es-MX" sz="1100" dirty="0">
                <a:latin typeface="Montserrat" panose="00000500000000000000" pitchFamily="2" charset="0"/>
                <a:cs typeface="Times New Roman" panose="02020603050405020304" pitchFamily="18" charset="0"/>
              </a:rPr>
              <a:t>Cierre de 9 acciones correctivas y de mejora (90%),</a:t>
            </a:r>
          </a:p>
          <a:p>
            <a:pPr marL="342900" indent="-342900" algn="just">
              <a:lnSpc>
                <a:spcPct val="110000"/>
              </a:lnSpc>
              <a:spcAft>
                <a:spcPts val="0"/>
              </a:spcAft>
              <a:buFont typeface="Arial" panose="020B0604020202020204" pitchFamily="34" charset="0"/>
              <a:buChar char="•"/>
            </a:pPr>
            <a:r>
              <a:rPr lang="es-MX" sz="1100" dirty="0">
                <a:latin typeface="Montserrat" panose="00000500000000000000" pitchFamily="2" charset="0"/>
                <a:cs typeface="Times New Roman" panose="02020603050405020304" pitchFamily="18" charset="0"/>
              </a:rPr>
              <a:t>Elaboración de 8 informes de ley y seguimiento: Informe derechos de autor, Informe plan Anticorrupción y Atención al Ciudadano, Informe Segundo semestre 2022 del estado de Control Interno, Informe de austeridad en el gasto, Informe de EKOGUI, Informe de Control Interno contable – Contaduría general de la Nación 2022, Informe de mapa de riesgos de gestión segundo semestre 2022 y Informe de seguimiento a los planes de mejora del primer trimestre.</a:t>
            </a:r>
          </a:p>
          <a:p>
            <a:pPr marL="342900" indent="-342900" algn="just">
              <a:lnSpc>
                <a:spcPct val="110000"/>
              </a:lnSpc>
              <a:spcAft>
                <a:spcPts val="0"/>
              </a:spcAft>
              <a:buFont typeface="Arial" panose="020B0604020202020204" pitchFamily="34" charset="0"/>
              <a:buChar char="•"/>
            </a:pPr>
            <a:r>
              <a:rPr lang="es-MX" sz="1100" dirty="0">
                <a:latin typeface="Montserrat" panose="00000500000000000000" pitchFamily="2" charset="0"/>
                <a:cs typeface="Times New Roman" panose="02020603050405020304" pitchFamily="18" charset="0"/>
              </a:rPr>
              <a:t>Realización de 9 acciones del Plan Estratégico de Comunicaciones; ocho de comunicación externas y una interna.</a:t>
            </a:r>
          </a:p>
        </p:txBody>
      </p:sp>
      <p:grpSp>
        <p:nvGrpSpPr>
          <p:cNvPr id="21" name="Grupo 20">
            <a:extLst>
              <a:ext uri="{FF2B5EF4-FFF2-40B4-BE49-F238E27FC236}">
                <a16:creationId xmlns:a16="http://schemas.microsoft.com/office/drawing/2014/main" id="{89CFB6D2-F86C-B582-0097-AAACA7C95413}"/>
              </a:ext>
            </a:extLst>
          </p:cNvPr>
          <p:cNvGrpSpPr/>
          <p:nvPr/>
        </p:nvGrpSpPr>
        <p:grpSpPr>
          <a:xfrm>
            <a:off x="0" y="4874327"/>
            <a:ext cx="9278938" cy="345225"/>
            <a:chOff x="0" y="4874327"/>
            <a:chExt cx="9278938" cy="345225"/>
          </a:xfrm>
        </p:grpSpPr>
        <p:pic>
          <p:nvPicPr>
            <p:cNvPr id="22" name="Gráfico 3">
              <a:extLst>
                <a:ext uri="{FF2B5EF4-FFF2-40B4-BE49-F238E27FC236}">
                  <a16:creationId xmlns:a16="http://schemas.microsoft.com/office/drawing/2014/main" id="{565E3B36-3D17-AC38-57EC-865A363CF15A}"/>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flipV="1">
              <a:off x="0" y="5105159"/>
              <a:ext cx="9273639" cy="114393"/>
            </a:xfrm>
            <a:prstGeom prst="rect">
              <a:avLst/>
            </a:prstGeom>
          </p:spPr>
        </p:pic>
        <p:sp>
          <p:nvSpPr>
            <p:cNvPr id="23" name="CuadroTexto 22">
              <a:extLst>
                <a:ext uri="{FF2B5EF4-FFF2-40B4-BE49-F238E27FC236}">
                  <a16:creationId xmlns:a16="http://schemas.microsoft.com/office/drawing/2014/main" id="{1A86D068-816E-DD69-2687-9D769FC4DF23}"/>
                </a:ext>
              </a:extLst>
            </p:cNvPr>
            <p:cNvSpPr txBox="1"/>
            <p:nvPr/>
          </p:nvSpPr>
          <p:spPr>
            <a:xfrm>
              <a:off x="5938221" y="4874327"/>
              <a:ext cx="3340717" cy="230832"/>
            </a:xfrm>
            <a:prstGeom prst="rect">
              <a:avLst/>
            </a:prstGeom>
            <a:noFill/>
          </p:spPr>
          <p:txBody>
            <a:bodyPr wrap="square" rtlCol="0">
              <a:spAutoFit/>
            </a:bodyPr>
            <a:lstStyle/>
            <a:p>
              <a:r>
                <a:rPr lang="es-ES" sz="900" dirty="0">
                  <a:solidFill>
                    <a:schemeClr val="bg2">
                      <a:lumMod val="50000"/>
                    </a:schemeClr>
                  </a:solidFill>
                  <a:latin typeface="Montserrat Medium" pitchFamily="2" charset="0"/>
                </a:rPr>
                <a:t>Agencia para la Reincorporación y la Normalización</a:t>
              </a:r>
              <a:endParaRPr lang="en-US" sz="2000" dirty="0">
                <a:latin typeface="Montserrat Medium" pitchFamily="2" charset="0"/>
              </a:endParaRPr>
            </a:p>
          </p:txBody>
        </p:sp>
      </p:grpSp>
      <p:sp>
        <p:nvSpPr>
          <p:cNvPr id="9" name="CuadroTexto 8">
            <a:extLst>
              <a:ext uri="{FF2B5EF4-FFF2-40B4-BE49-F238E27FC236}">
                <a16:creationId xmlns:a16="http://schemas.microsoft.com/office/drawing/2014/main" id="{A6BA3EF2-D5A2-4DA7-92E1-9DA3AB6C594F}"/>
              </a:ext>
            </a:extLst>
          </p:cNvPr>
          <p:cNvSpPr txBox="1"/>
          <p:nvPr/>
        </p:nvSpPr>
        <p:spPr>
          <a:xfrm>
            <a:off x="427268" y="1040217"/>
            <a:ext cx="4708070" cy="314445"/>
          </a:xfrm>
          <a:prstGeom prst="rect">
            <a:avLst/>
          </a:prstGeom>
          <a:noFill/>
        </p:spPr>
        <p:txBody>
          <a:bodyPr wrap="square">
            <a:spAutoFit/>
          </a:bodyPr>
          <a:lstStyle/>
          <a:p>
            <a:pPr>
              <a:lnSpc>
                <a:spcPct val="110000"/>
              </a:lnSpc>
              <a:spcAft>
                <a:spcPts val="0"/>
              </a:spcAft>
            </a:pPr>
            <a:r>
              <a:rPr lang="es-ES" sz="1400" b="1" dirty="0">
                <a:latin typeface="Montserrat" panose="00000500000000000000" pitchFamily="2" charset="0"/>
                <a:cs typeface="Times New Roman" panose="02020603050405020304" pitchFamily="18" charset="0"/>
              </a:rPr>
              <a:t>Principales logros por componente del plan </a:t>
            </a:r>
          </a:p>
        </p:txBody>
      </p:sp>
      <p:sp>
        <p:nvSpPr>
          <p:cNvPr id="8" name="CuadroTexto 7">
            <a:extLst>
              <a:ext uri="{FF2B5EF4-FFF2-40B4-BE49-F238E27FC236}">
                <a16:creationId xmlns:a16="http://schemas.microsoft.com/office/drawing/2014/main" id="{71625BA9-EBD8-3813-2136-F98BEDA645F8}"/>
              </a:ext>
            </a:extLst>
          </p:cNvPr>
          <p:cNvSpPr txBox="1"/>
          <p:nvPr/>
        </p:nvSpPr>
        <p:spPr>
          <a:xfrm>
            <a:off x="349308" y="195332"/>
            <a:ext cx="8767308" cy="830997"/>
          </a:xfrm>
          <a:prstGeom prst="rect">
            <a:avLst/>
          </a:prstGeom>
          <a:noFill/>
        </p:spPr>
        <p:txBody>
          <a:bodyPr wrap="square" rtlCol="0">
            <a:spAutoFit/>
          </a:bodyPr>
          <a:lstStyle>
            <a:defPPr>
              <a:defRPr lang="en-US"/>
            </a:defPPr>
            <a:lvl1pPr>
              <a:defRPr sz="3349" b="1">
                <a:solidFill>
                  <a:srgbClr val="000000"/>
                </a:solidFill>
                <a:latin typeface="Montserrat SemiBold" pitchFamily="2" charset="77"/>
                <a:ea typeface="+mj-ea"/>
                <a:cs typeface="+mj-cs"/>
              </a:defRPr>
            </a:lvl1pPr>
          </a:lstStyle>
          <a:p>
            <a:pPr algn="r"/>
            <a:r>
              <a:rPr lang="es-CO" sz="2400" dirty="0">
                <a:solidFill>
                  <a:schemeClr val="bg2">
                    <a:lumMod val="25000"/>
                  </a:schemeClr>
                </a:solidFill>
                <a:latin typeface="Montserrat" pitchFamily="2" charset="77"/>
                <a:ea typeface="+mn-ea"/>
                <a:cs typeface="+mn-cs"/>
              </a:rPr>
              <a:t>Plan Anticorrupción y de Atención al Ciudadano  PAAC</a:t>
            </a:r>
          </a:p>
        </p:txBody>
      </p:sp>
    </p:spTree>
    <p:extLst>
      <p:ext uri="{BB962C8B-B14F-4D97-AF65-F5344CB8AC3E}">
        <p14:creationId xmlns:p14="http://schemas.microsoft.com/office/powerpoint/2010/main" val="3210240083"/>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CuadroTexto 27">
            <a:extLst>
              <a:ext uri="{FF2B5EF4-FFF2-40B4-BE49-F238E27FC236}">
                <a16:creationId xmlns:a16="http://schemas.microsoft.com/office/drawing/2014/main" id="{8600DE4E-4A8D-70D5-7EE8-30AFF747E06A}"/>
              </a:ext>
            </a:extLst>
          </p:cNvPr>
          <p:cNvSpPr txBox="1"/>
          <p:nvPr/>
        </p:nvSpPr>
        <p:spPr>
          <a:xfrm>
            <a:off x="1072121" y="114541"/>
            <a:ext cx="8201518" cy="556178"/>
          </a:xfrm>
          <a:prstGeom prst="rect">
            <a:avLst/>
          </a:prstGeom>
          <a:noFill/>
        </p:spPr>
        <p:txBody>
          <a:bodyPr wrap="square" rtlCol="0">
            <a:spAutoFit/>
          </a:bodyPr>
          <a:lstStyle>
            <a:defPPr>
              <a:defRPr lang="en-US"/>
            </a:defPPr>
            <a:lvl1pPr>
              <a:defRPr sz="3349" b="1">
                <a:solidFill>
                  <a:srgbClr val="000000"/>
                </a:solidFill>
                <a:latin typeface="Montserrat SemiBold" pitchFamily="2" charset="77"/>
                <a:ea typeface="+mj-ea"/>
                <a:cs typeface="+mj-cs"/>
              </a:defRPr>
            </a:lvl1pPr>
          </a:lstStyle>
          <a:p>
            <a:pPr algn="r" defTabSz="695950">
              <a:lnSpc>
                <a:spcPct val="90000"/>
              </a:lnSpc>
            </a:pPr>
            <a:r>
              <a:rPr lang="es-MX" sz="3200" dirty="0">
                <a:solidFill>
                  <a:schemeClr val="bg2">
                    <a:lumMod val="25000"/>
                  </a:schemeClr>
                </a:solidFill>
                <a:latin typeface="Montserrat" pitchFamily="2" charset="77"/>
                <a:ea typeface="+mn-ea"/>
                <a:cs typeface="+mn-cs"/>
              </a:rPr>
              <a:t>Plan de Participación Ciudadana</a:t>
            </a:r>
            <a:endParaRPr lang="es-CO" sz="3200" dirty="0">
              <a:solidFill>
                <a:schemeClr val="bg2">
                  <a:lumMod val="25000"/>
                </a:schemeClr>
              </a:solidFill>
              <a:latin typeface="Montserrat" pitchFamily="2" charset="77"/>
              <a:ea typeface="+mn-ea"/>
              <a:cs typeface="+mn-cs"/>
            </a:endParaRPr>
          </a:p>
        </p:txBody>
      </p:sp>
      <p:sp>
        <p:nvSpPr>
          <p:cNvPr id="45" name="Rectángulo 44">
            <a:extLst>
              <a:ext uri="{FF2B5EF4-FFF2-40B4-BE49-F238E27FC236}">
                <a16:creationId xmlns:a16="http://schemas.microsoft.com/office/drawing/2014/main" id="{D9714673-DBA0-6113-5089-2222AB78D680}"/>
              </a:ext>
            </a:extLst>
          </p:cNvPr>
          <p:cNvSpPr/>
          <p:nvPr/>
        </p:nvSpPr>
        <p:spPr>
          <a:xfrm>
            <a:off x="3897086" y="998007"/>
            <a:ext cx="4933195" cy="3483069"/>
          </a:xfrm>
          <a:prstGeom prst="rect">
            <a:avLst/>
          </a:prstGeom>
          <a:solidFill>
            <a:schemeClr val="bg1"/>
          </a:solidFill>
          <a:ln w="19050">
            <a:solidFill>
              <a:srgbClr val="000066"/>
            </a:solidFill>
          </a:ln>
          <a:effectLst/>
          <a:scene3d>
            <a:camera prst="orthographicFront">
              <a:rot lat="0" lon="0" rev="0"/>
            </a:camera>
            <a:lightRig rig="contrasting" dir="t">
              <a:rot lat="0" lon="0" rev="7800000"/>
            </a:lightRig>
          </a:scene3d>
          <a:sp3d>
            <a:bevelT w="139700" h="139700"/>
          </a:sp3d>
        </p:spPr>
        <p:txBody>
          <a:bodyPr wrap="square">
            <a:spAutoFit/>
          </a:bodyPr>
          <a:lstStyle/>
          <a:p>
            <a:pPr>
              <a:lnSpc>
                <a:spcPct val="110000"/>
              </a:lnSpc>
              <a:spcAft>
                <a:spcPts val="0"/>
              </a:spcAft>
            </a:pPr>
            <a:r>
              <a:rPr lang="es-ES" sz="1400" b="1" dirty="0">
                <a:latin typeface="Montserrat" panose="00000500000000000000" pitchFamily="2" charset="0"/>
                <a:cs typeface="Times New Roman" panose="02020603050405020304" pitchFamily="18" charset="0"/>
              </a:rPr>
              <a:t>Principales logros</a:t>
            </a:r>
          </a:p>
          <a:p>
            <a:pPr marL="342900" indent="-342900" algn="just">
              <a:lnSpc>
                <a:spcPct val="110000"/>
              </a:lnSpc>
              <a:spcAft>
                <a:spcPts val="0"/>
              </a:spcAft>
              <a:buFont typeface="Arial" panose="020B0604020202020204" pitchFamily="34" charset="0"/>
              <a:buChar char="•"/>
            </a:pPr>
            <a:r>
              <a:rPr lang="es-MX" sz="1100" dirty="0">
                <a:latin typeface="Montserrat" panose="00000500000000000000" pitchFamily="2" charset="0"/>
                <a:cs typeface="Times New Roman" panose="02020603050405020304" pitchFamily="18" charset="0"/>
              </a:rPr>
              <a:t>Socialización con la alianza empresarial Conectando Soluciones, en esta se difundieron los resultados del informe en materia de empleabilidad y sostenibilidad de emprendimientos para nuestra población.</a:t>
            </a:r>
          </a:p>
          <a:p>
            <a:pPr marL="342900" indent="-342900" algn="just">
              <a:lnSpc>
                <a:spcPct val="110000"/>
              </a:lnSpc>
              <a:spcAft>
                <a:spcPts val="0"/>
              </a:spcAft>
              <a:buFont typeface="Arial" panose="020B0604020202020204" pitchFamily="34" charset="0"/>
              <a:buChar char="•"/>
            </a:pPr>
            <a:r>
              <a:rPr lang="es-MX" sz="1100" dirty="0">
                <a:latin typeface="Montserrat" panose="00000500000000000000" pitchFamily="2" charset="0"/>
                <a:cs typeface="Times New Roman" panose="02020603050405020304" pitchFamily="18" charset="0"/>
              </a:rPr>
              <a:t>Cumplimiento a la Ley Estatutaria de Participación Ciudadana, mediante la publicación y puesta en consideración de la ciudadanía de 5 instrumentos de planeación: </a:t>
            </a:r>
          </a:p>
          <a:p>
            <a:pPr lvl="1" algn="just">
              <a:lnSpc>
                <a:spcPct val="110000"/>
              </a:lnSpc>
            </a:pPr>
            <a:r>
              <a:rPr lang="es-MX" sz="1100" dirty="0">
                <a:latin typeface="Montserrat" panose="00000500000000000000" pitchFamily="2" charset="0"/>
                <a:cs typeface="Times New Roman" panose="02020603050405020304" pitchFamily="18" charset="0"/>
              </a:rPr>
              <a:t>- Plan de Acción Institucional 2023 </a:t>
            </a:r>
          </a:p>
          <a:p>
            <a:pPr lvl="1" algn="just">
              <a:lnSpc>
                <a:spcPct val="110000"/>
              </a:lnSpc>
            </a:pPr>
            <a:r>
              <a:rPr lang="es-MX" sz="1100" dirty="0">
                <a:latin typeface="Montserrat" panose="00000500000000000000" pitchFamily="2" charset="0"/>
                <a:cs typeface="Times New Roman" panose="02020603050405020304" pitchFamily="18" charset="0"/>
              </a:rPr>
              <a:t>- Plan Anticorrupción y de Atención al Ciudadano 2023. </a:t>
            </a:r>
          </a:p>
          <a:p>
            <a:pPr lvl="1" algn="just">
              <a:lnSpc>
                <a:spcPct val="110000"/>
              </a:lnSpc>
            </a:pPr>
            <a:r>
              <a:rPr lang="es-MX" sz="1100" dirty="0">
                <a:latin typeface="Montserrat" panose="00000500000000000000" pitchFamily="2" charset="0"/>
                <a:cs typeface="Times New Roman" panose="02020603050405020304" pitchFamily="18" charset="0"/>
              </a:rPr>
              <a:t>- Plan de Participación Ciudadana 2023. </a:t>
            </a:r>
          </a:p>
          <a:p>
            <a:pPr lvl="1" algn="just">
              <a:lnSpc>
                <a:spcPct val="110000"/>
              </a:lnSpc>
            </a:pPr>
            <a:r>
              <a:rPr lang="es-MX" sz="1100" dirty="0">
                <a:latin typeface="Montserrat" panose="00000500000000000000" pitchFamily="2" charset="0"/>
                <a:cs typeface="Times New Roman" panose="02020603050405020304" pitchFamily="18" charset="0"/>
              </a:rPr>
              <a:t>- Mapa de Riesgos de Corrupción 2023.</a:t>
            </a:r>
          </a:p>
          <a:p>
            <a:pPr lvl="1" algn="just">
              <a:lnSpc>
                <a:spcPct val="110000"/>
              </a:lnSpc>
            </a:pPr>
            <a:r>
              <a:rPr lang="es-MX" sz="1100" dirty="0">
                <a:latin typeface="Montserrat" panose="00000500000000000000" pitchFamily="2" charset="0"/>
                <a:cs typeface="Times New Roman" panose="02020603050405020304" pitchFamily="18" charset="0"/>
              </a:rPr>
              <a:t>- Informe de Gestión Vigencia 2022.</a:t>
            </a:r>
          </a:p>
          <a:p>
            <a:pPr marL="342900" indent="-342900" algn="just">
              <a:lnSpc>
                <a:spcPct val="110000"/>
              </a:lnSpc>
              <a:buFont typeface="Arial" panose="020B0604020202020204" pitchFamily="34" charset="0"/>
              <a:buChar char="•"/>
            </a:pPr>
            <a:r>
              <a:rPr lang="es-MX" sz="1100" dirty="0">
                <a:latin typeface="Montserrat" panose="00000500000000000000" pitchFamily="2" charset="0"/>
                <a:cs typeface="Times New Roman" panose="02020603050405020304" pitchFamily="18" charset="0"/>
              </a:rPr>
              <a:t>9 sesiones del sistema de seguimiento a los Consejos Territoriales de Reincorporación -CTR- de los GT</a:t>
            </a:r>
          </a:p>
          <a:p>
            <a:pPr marL="342900" indent="-342900" algn="just">
              <a:lnSpc>
                <a:spcPct val="110000"/>
              </a:lnSpc>
              <a:buFont typeface="Arial" panose="020B0604020202020204" pitchFamily="34" charset="0"/>
              <a:buChar char="•"/>
            </a:pPr>
            <a:r>
              <a:rPr lang="es-MX" sz="1100" dirty="0">
                <a:latin typeface="Montserrat" panose="00000500000000000000" pitchFamily="2" charset="0"/>
                <a:cs typeface="Times New Roman" panose="02020603050405020304" pitchFamily="18" charset="0"/>
              </a:rPr>
              <a:t>Construcción de la metodología del Encuentro Participativo con abordaje diferencial del Programa de Reincorporación Integral.</a:t>
            </a:r>
          </a:p>
        </p:txBody>
      </p:sp>
      <p:grpSp>
        <p:nvGrpSpPr>
          <p:cNvPr id="21" name="Grupo 20">
            <a:extLst>
              <a:ext uri="{FF2B5EF4-FFF2-40B4-BE49-F238E27FC236}">
                <a16:creationId xmlns:a16="http://schemas.microsoft.com/office/drawing/2014/main" id="{89CFB6D2-F86C-B582-0097-AAACA7C95413}"/>
              </a:ext>
            </a:extLst>
          </p:cNvPr>
          <p:cNvGrpSpPr/>
          <p:nvPr/>
        </p:nvGrpSpPr>
        <p:grpSpPr>
          <a:xfrm>
            <a:off x="0" y="4874327"/>
            <a:ext cx="9278938" cy="345225"/>
            <a:chOff x="0" y="4874327"/>
            <a:chExt cx="9278938" cy="345225"/>
          </a:xfrm>
        </p:grpSpPr>
        <p:pic>
          <p:nvPicPr>
            <p:cNvPr id="22" name="Gráfico 3">
              <a:extLst>
                <a:ext uri="{FF2B5EF4-FFF2-40B4-BE49-F238E27FC236}">
                  <a16:creationId xmlns:a16="http://schemas.microsoft.com/office/drawing/2014/main" id="{565E3B36-3D17-AC38-57EC-865A363CF15A}"/>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flipV="1">
              <a:off x="0" y="5105159"/>
              <a:ext cx="9273639" cy="114393"/>
            </a:xfrm>
            <a:prstGeom prst="rect">
              <a:avLst/>
            </a:prstGeom>
          </p:spPr>
        </p:pic>
        <p:sp>
          <p:nvSpPr>
            <p:cNvPr id="23" name="CuadroTexto 22">
              <a:extLst>
                <a:ext uri="{FF2B5EF4-FFF2-40B4-BE49-F238E27FC236}">
                  <a16:creationId xmlns:a16="http://schemas.microsoft.com/office/drawing/2014/main" id="{1A86D068-816E-DD69-2687-9D769FC4DF23}"/>
                </a:ext>
              </a:extLst>
            </p:cNvPr>
            <p:cNvSpPr txBox="1"/>
            <p:nvPr/>
          </p:nvSpPr>
          <p:spPr>
            <a:xfrm>
              <a:off x="5938221" y="4874327"/>
              <a:ext cx="3340717" cy="230832"/>
            </a:xfrm>
            <a:prstGeom prst="rect">
              <a:avLst/>
            </a:prstGeom>
            <a:noFill/>
          </p:spPr>
          <p:txBody>
            <a:bodyPr wrap="square" rtlCol="0">
              <a:spAutoFit/>
            </a:bodyPr>
            <a:lstStyle/>
            <a:p>
              <a:r>
                <a:rPr lang="es-ES" sz="900" dirty="0">
                  <a:solidFill>
                    <a:schemeClr val="bg2">
                      <a:lumMod val="50000"/>
                    </a:schemeClr>
                  </a:solidFill>
                  <a:latin typeface="Montserrat Medium" pitchFamily="2" charset="0"/>
                </a:rPr>
                <a:t>Agencia para la Reincorporación y la Normalización</a:t>
              </a:r>
              <a:endParaRPr lang="en-US" sz="2000" dirty="0">
                <a:latin typeface="Montserrat Medium" pitchFamily="2" charset="0"/>
              </a:endParaRPr>
            </a:p>
          </p:txBody>
        </p:sp>
      </p:grpSp>
      <p:sp>
        <p:nvSpPr>
          <p:cNvPr id="41" name="CuadroTexto 40">
            <a:extLst>
              <a:ext uri="{FF2B5EF4-FFF2-40B4-BE49-F238E27FC236}">
                <a16:creationId xmlns:a16="http://schemas.microsoft.com/office/drawing/2014/main" id="{D0AB7370-C069-B6FE-8A78-BD558280E6C3}"/>
              </a:ext>
            </a:extLst>
          </p:cNvPr>
          <p:cNvSpPr txBox="1"/>
          <p:nvPr/>
        </p:nvSpPr>
        <p:spPr>
          <a:xfrm>
            <a:off x="558276" y="3339880"/>
            <a:ext cx="2519175" cy="819584"/>
          </a:xfrm>
          <a:prstGeom prst="rect">
            <a:avLst/>
          </a:prstGeom>
          <a:solidFill>
            <a:schemeClr val="bg1"/>
          </a:solidFill>
          <a:ln w="19050">
            <a:solidFill>
              <a:srgbClr val="000066"/>
            </a:solidFill>
          </a:ln>
          <a:effectLst/>
          <a:scene3d>
            <a:camera prst="orthographicFront">
              <a:rot lat="0" lon="0" rev="0"/>
            </a:camera>
            <a:lightRig rig="contrasting" dir="t">
              <a:rot lat="0" lon="0" rev="7800000"/>
            </a:lightRig>
          </a:scene3d>
          <a:sp3d>
            <a:bevelT w="139700" h="139700"/>
          </a:sp3d>
        </p:spPr>
        <p:style>
          <a:lnRef idx="0">
            <a:scrgbClr r="0" g="0" b="0"/>
          </a:lnRef>
          <a:fillRef idx="0">
            <a:scrgbClr r="0" g="0" b="0"/>
          </a:fillRef>
          <a:effectRef idx="0">
            <a:scrgbClr r="0" g="0" b="0"/>
          </a:effectRef>
          <a:fontRef idx="minor">
            <a:schemeClr val="lt1"/>
          </a:fontRef>
        </p:style>
        <p:txBody>
          <a:bodyPr spcFirstLastPara="0" vert="horz" wrap="square" lIns="91440" tIns="68580" rIns="91440" bIns="68580" numCol="1" spcCol="1270" anchor="ctr" anchorCtr="0">
            <a:noAutofit/>
          </a:bodyPr>
          <a:lstStyle/>
          <a:p>
            <a:pPr lvl="0" algn="ctr" defTabSz="1600200">
              <a:lnSpc>
                <a:spcPct val="90000"/>
              </a:lnSpc>
              <a:spcBef>
                <a:spcPct val="0"/>
              </a:spcBef>
              <a:spcAft>
                <a:spcPct val="35000"/>
              </a:spcAft>
            </a:pPr>
            <a:r>
              <a:rPr lang="es-CO" sz="1400" dirty="0">
                <a:solidFill>
                  <a:schemeClr val="tx1"/>
                </a:solidFill>
                <a:latin typeface="Montserrat" panose="00000500000000000000" pitchFamily="2" charset="0"/>
                <a:cs typeface="Arial" panose="020B0604020202020204" pitchFamily="34" charset="0"/>
              </a:rPr>
              <a:t>11 Indicadores </a:t>
            </a:r>
          </a:p>
          <a:p>
            <a:pPr lvl="0" algn="ctr" defTabSz="1600200">
              <a:lnSpc>
                <a:spcPct val="90000"/>
              </a:lnSpc>
              <a:spcBef>
                <a:spcPct val="0"/>
              </a:spcBef>
              <a:spcAft>
                <a:spcPct val="35000"/>
              </a:spcAft>
            </a:pPr>
            <a:r>
              <a:rPr lang="es-CO" sz="1400" dirty="0">
                <a:solidFill>
                  <a:schemeClr val="tx1"/>
                </a:solidFill>
                <a:latin typeface="Montserrat" panose="00000500000000000000" pitchFamily="2" charset="0"/>
                <a:cs typeface="Arial" panose="020B0604020202020204" pitchFamily="34" charset="0"/>
              </a:rPr>
              <a:t>Frecuencia trimestral </a:t>
            </a:r>
          </a:p>
          <a:p>
            <a:pPr lvl="0" algn="ctr" defTabSz="1600200">
              <a:lnSpc>
                <a:spcPct val="90000"/>
              </a:lnSpc>
              <a:spcBef>
                <a:spcPct val="0"/>
              </a:spcBef>
              <a:spcAft>
                <a:spcPct val="35000"/>
              </a:spcAft>
            </a:pPr>
            <a:r>
              <a:rPr lang="es-CO" sz="1400" dirty="0">
                <a:solidFill>
                  <a:schemeClr val="tx1"/>
                </a:solidFill>
                <a:latin typeface="Montserrat" panose="00000500000000000000" pitchFamily="2" charset="0"/>
                <a:cs typeface="Arial" panose="020B0604020202020204" pitchFamily="34" charset="0"/>
              </a:rPr>
              <a:t> 2 indicadores T-1</a:t>
            </a:r>
            <a:endParaRPr lang="es-ES" sz="1400" kern="1200" dirty="0">
              <a:solidFill>
                <a:schemeClr val="tx1"/>
              </a:solidFill>
              <a:latin typeface="Montserrat" panose="00000500000000000000" pitchFamily="2" charset="0"/>
              <a:cs typeface="Arial" panose="020B0604020202020204" pitchFamily="34" charset="0"/>
            </a:endParaRPr>
          </a:p>
        </p:txBody>
      </p:sp>
      <p:pic>
        <p:nvPicPr>
          <p:cNvPr id="3" name="Imagen 2">
            <a:extLst>
              <a:ext uri="{FF2B5EF4-FFF2-40B4-BE49-F238E27FC236}">
                <a16:creationId xmlns:a16="http://schemas.microsoft.com/office/drawing/2014/main" id="{15F9D01A-38D4-B62F-CBFB-B05D0CADF8AA}"/>
              </a:ext>
            </a:extLst>
          </p:cNvPr>
          <p:cNvPicPr>
            <a:picLocks noChangeAspect="1"/>
          </p:cNvPicPr>
          <p:nvPr/>
        </p:nvPicPr>
        <p:blipFill rotWithShape="1">
          <a:blip r:embed="rId4"/>
          <a:srcRect l="15852" t="11083" r="15372" b="15554"/>
          <a:stretch/>
        </p:blipFill>
        <p:spPr>
          <a:xfrm>
            <a:off x="558276" y="998007"/>
            <a:ext cx="2790701" cy="2054432"/>
          </a:xfrm>
          <a:prstGeom prst="rect">
            <a:avLst/>
          </a:prstGeom>
        </p:spPr>
      </p:pic>
    </p:spTree>
    <p:extLst>
      <p:ext uri="{BB962C8B-B14F-4D97-AF65-F5344CB8AC3E}">
        <p14:creationId xmlns:p14="http://schemas.microsoft.com/office/powerpoint/2010/main" val="3304188665"/>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 name="Grupo 8">
            <a:extLst>
              <a:ext uri="{FF2B5EF4-FFF2-40B4-BE49-F238E27FC236}">
                <a16:creationId xmlns:a16="http://schemas.microsoft.com/office/drawing/2014/main" id="{1522AD42-C059-A1D4-78A3-7BDC543CF272}"/>
              </a:ext>
            </a:extLst>
          </p:cNvPr>
          <p:cNvGrpSpPr/>
          <p:nvPr/>
        </p:nvGrpSpPr>
        <p:grpSpPr>
          <a:xfrm>
            <a:off x="0" y="4874327"/>
            <a:ext cx="9278938" cy="345225"/>
            <a:chOff x="0" y="4874327"/>
            <a:chExt cx="9278938" cy="345225"/>
          </a:xfrm>
        </p:grpSpPr>
        <p:pic>
          <p:nvPicPr>
            <p:cNvPr id="10" name="Gráfico 3">
              <a:extLst>
                <a:ext uri="{FF2B5EF4-FFF2-40B4-BE49-F238E27FC236}">
                  <a16:creationId xmlns:a16="http://schemas.microsoft.com/office/drawing/2014/main" id="{4C1E6EC7-39D7-75D2-4F81-C1BBD9770477}"/>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flipV="1">
              <a:off x="0" y="5105159"/>
              <a:ext cx="9273639" cy="114393"/>
            </a:xfrm>
            <a:prstGeom prst="rect">
              <a:avLst/>
            </a:prstGeom>
          </p:spPr>
        </p:pic>
        <p:sp>
          <p:nvSpPr>
            <p:cNvPr id="11" name="CuadroTexto 10">
              <a:extLst>
                <a:ext uri="{FF2B5EF4-FFF2-40B4-BE49-F238E27FC236}">
                  <a16:creationId xmlns:a16="http://schemas.microsoft.com/office/drawing/2014/main" id="{28E5371B-D7F6-5C37-2272-A29AC3352C32}"/>
                </a:ext>
              </a:extLst>
            </p:cNvPr>
            <p:cNvSpPr txBox="1"/>
            <p:nvPr/>
          </p:nvSpPr>
          <p:spPr>
            <a:xfrm>
              <a:off x="5938221" y="4874327"/>
              <a:ext cx="3340717" cy="230832"/>
            </a:xfrm>
            <a:prstGeom prst="rect">
              <a:avLst/>
            </a:prstGeom>
            <a:noFill/>
          </p:spPr>
          <p:txBody>
            <a:bodyPr wrap="square" rtlCol="0">
              <a:spAutoFit/>
            </a:bodyPr>
            <a:lstStyle/>
            <a:p>
              <a:r>
                <a:rPr lang="es-ES" sz="900" dirty="0">
                  <a:solidFill>
                    <a:schemeClr val="bg2">
                      <a:lumMod val="50000"/>
                    </a:schemeClr>
                  </a:solidFill>
                  <a:latin typeface="Montserrat Medium" pitchFamily="2" charset="0"/>
                </a:rPr>
                <a:t>Agencia para la Reincorporación y la Normalización</a:t>
              </a:r>
              <a:endParaRPr lang="en-US" sz="2000" dirty="0">
                <a:latin typeface="Montserrat Medium" pitchFamily="2" charset="0"/>
              </a:endParaRPr>
            </a:p>
          </p:txBody>
        </p:sp>
      </p:grpSp>
      <p:sp>
        <p:nvSpPr>
          <p:cNvPr id="34" name="CuadroTexto 33">
            <a:extLst>
              <a:ext uri="{FF2B5EF4-FFF2-40B4-BE49-F238E27FC236}">
                <a16:creationId xmlns:a16="http://schemas.microsoft.com/office/drawing/2014/main" id="{96EEF57B-FA95-4A24-8EF1-4A08607134F0}"/>
              </a:ext>
            </a:extLst>
          </p:cNvPr>
          <p:cNvSpPr txBox="1"/>
          <p:nvPr/>
        </p:nvSpPr>
        <p:spPr>
          <a:xfrm>
            <a:off x="3427478" y="249177"/>
            <a:ext cx="5846161" cy="523220"/>
          </a:xfrm>
          <a:prstGeom prst="rect">
            <a:avLst/>
          </a:prstGeom>
          <a:noFill/>
        </p:spPr>
        <p:txBody>
          <a:bodyPr wrap="square" rtlCol="0">
            <a:spAutoFit/>
          </a:bodyPr>
          <a:lstStyle/>
          <a:p>
            <a:pPr algn="ctr"/>
            <a:r>
              <a:rPr lang="es-CO" sz="2800" b="1" dirty="0">
                <a:solidFill>
                  <a:schemeClr val="bg2">
                    <a:lumMod val="25000"/>
                  </a:schemeClr>
                </a:solidFill>
                <a:latin typeface="Montserrat" pitchFamily="2" charset="77"/>
              </a:rPr>
              <a:t>2. Proyectos de Inversión </a:t>
            </a:r>
          </a:p>
        </p:txBody>
      </p:sp>
      <p:graphicFrame>
        <p:nvGraphicFramePr>
          <p:cNvPr id="35" name="Tabla 34">
            <a:extLst>
              <a:ext uri="{FF2B5EF4-FFF2-40B4-BE49-F238E27FC236}">
                <a16:creationId xmlns:a16="http://schemas.microsoft.com/office/drawing/2014/main" id="{7E50B136-17DE-49BE-9D26-2F533F9BB86F}"/>
              </a:ext>
            </a:extLst>
          </p:cNvPr>
          <p:cNvGraphicFramePr>
            <a:graphicFrameLocks noGrp="1"/>
          </p:cNvGraphicFramePr>
          <p:nvPr/>
        </p:nvGraphicFramePr>
        <p:xfrm>
          <a:off x="170729" y="1032624"/>
          <a:ext cx="8932179" cy="3321248"/>
        </p:xfrm>
        <a:graphic>
          <a:graphicData uri="http://schemas.openxmlformats.org/drawingml/2006/table">
            <a:tbl>
              <a:tblPr/>
              <a:tblGrid>
                <a:gridCol w="1221382">
                  <a:extLst>
                    <a:ext uri="{9D8B030D-6E8A-4147-A177-3AD203B41FA5}">
                      <a16:colId xmlns:a16="http://schemas.microsoft.com/office/drawing/2014/main" val="152187591"/>
                    </a:ext>
                  </a:extLst>
                </a:gridCol>
                <a:gridCol w="962179">
                  <a:extLst>
                    <a:ext uri="{9D8B030D-6E8A-4147-A177-3AD203B41FA5}">
                      <a16:colId xmlns:a16="http://schemas.microsoft.com/office/drawing/2014/main" val="1457228409"/>
                    </a:ext>
                  </a:extLst>
                </a:gridCol>
                <a:gridCol w="593699">
                  <a:extLst>
                    <a:ext uri="{9D8B030D-6E8A-4147-A177-3AD203B41FA5}">
                      <a16:colId xmlns:a16="http://schemas.microsoft.com/office/drawing/2014/main" val="2338129305"/>
                    </a:ext>
                  </a:extLst>
                </a:gridCol>
                <a:gridCol w="566057">
                  <a:extLst>
                    <a:ext uri="{9D8B030D-6E8A-4147-A177-3AD203B41FA5}">
                      <a16:colId xmlns:a16="http://schemas.microsoft.com/office/drawing/2014/main" val="3737636616"/>
                    </a:ext>
                  </a:extLst>
                </a:gridCol>
                <a:gridCol w="598714">
                  <a:extLst>
                    <a:ext uri="{9D8B030D-6E8A-4147-A177-3AD203B41FA5}">
                      <a16:colId xmlns:a16="http://schemas.microsoft.com/office/drawing/2014/main" val="1907512228"/>
                    </a:ext>
                  </a:extLst>
                </a:gridCol>
                <a:gridCol w="500743">
                  <a:extLst>
                    <a:ext uri="{9D8B030D-6E8A-4147-A177-3AD203B41FA5}">
                      <a16:colId xmlns:a16="http://schemas.microsoft.com/office/drawing/2014/main" val="2622512572"/>
                    </a:ext>
                  </a:extLst>
                </a:gridCol>
                <a:gridCol w="3243943">
                  <a:extLst>
                    <a:ext uri="{9D8B030D-6E8A-4147-A177-3AD203B41FA5}">
                      <a16:colId xmlns:a16="http://schemas.microsoft.com/office/drawing/2014/main" val="3710327239"/>
                    </a:ext>
                  </a:extLst>
                </a:gridCol>
                <a:gridCol w="1245462">
                  <a:extLst>
                    <a:ext uri="{9D8B030D-6E8A-4147-A177-3AD203B41FA5}">
                      <a16:colId xmlns:a16="http://schemas.microsoft.com/office/drawing/2014/main" val="2365591034"/>
                    </a:ext>
                  </a:extLst>
                </a:gridCol>
              </a:tblGrid>
              <a:tr h="344729">
                <a:tc rowSpan="2">
                  <a:txBody>
                    <a:bodyPr/>
                    <a:lstStyle/>
                    <a:p>
                      <a:pPr algn="ctr" fontAlgn="ctr"/>
                      <a:r>
                        <a:rPr lang="es-CO" sz="900" b="1" i="0" u="none" strike="noStrike" dirty="0">
                          <a:effectLst/>
                          <a:latin typeface="Montserrat" panose="00000500000000000000" pitchFamily="2" charset="0"/>
                        </a:rPr>
                        <a:t>Proyecto de Inversión</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rowSpan="2">
                  <a:txBody>
                    <a:bodyPr/>
                    <a:lstStyle/>
                    <a:p>
                      <a:pPr algn="ctr" fontAlgn="ctr"/>
                      <a:r>
                        <a:rPr lang="es-CO" sz="900" b="1" i="0" u="none" strike="noStrike" dirty="0">
                          <a:effectLst/>
                          <a:latin typeface="Montserrat" panose="00000500000000000000" pitchFamily="2" charset="0"/>
                        </a:rPr>
                        <a:t>Apropiación Vigente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gridSpan="2">
                  <a:txBody>
                    <a:bodyPr/>
                    <a:lstStyle/>
                    <a:p>
                      <a:pPr algn="ctr" fontAlgn="ctr"/>
                      <a:r>
                        <a:rPr lang="es-CO" sz="900" b="1" i="0" u="none" strike="noStrike" dirty="0">
                          <a:effectLst/>
                          <a:latin typeface="Montserrat" panose="00000500000000000000" pitchFamily="2" charset="0"/>
                        </a:rPr>
                        <a:t>Ejecución Compromisos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hMerge="1">
                  <a:txBody>
                    <a:bodyPr/>
                    <a:lstStyle/>
                    <a:p>
                      <a:endParaRPr lang="es-CO"/>
                    </a:p>
                  </a:txBody>
                  <a:tcPr/>
                </a:tc>
                <a:tc gridSpan="2">
                  <a:txBody>
                    <a:bodyPr/>
                    <a:lstStyle/>
                    <a:p>
                      <a:pPr algn="ctr" fontAlgn="ctr"/>
                      <a:r>
                        <a:rPr lang="es-CO" sz="900" b="1" i="0" u="none" strike="noStrike" dirty="0">
                          <a:effectLst/>
                          <a:latin typeface="Montserrat" panose="00000500000000000000" pitchFamily="2" charset="0"/>
                        </a:rPr>
                        <a:t>Ejecución Obligaciones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hMerge="1">
                  <a:txBody>
                    <a:bodyPr/>
                    <a:lstStyle/>
                    <a:p>
                      <a:endParaRPr lang="es-CO"/>
                    </a:p>
                  </a:txBody>
                  <a:tcPr/>
                </a:tc>
                <a:tc rowSpan="2">
                  <a:txBody>
                    <a:bodyPr/>
                    <a:lstStyle/>
                    <a:p>
                      <a:pPr algn="ctr" fontAlgn="ctr"/>
                      <a:r>
                        <a:rPr lang="es-MX" sz="900" b="1" i="0" u="none" strike="noStrike" dirty="0">
                          <a:effectLst/>
                          <a:latin typeface="Montserrat" panose="00000500000000000000" pitchFamily="2" charset="0"/>
                        </a:rPr>
                        <a:t>Análisis A La Ejecución Del Proyecto</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rowSpan="2">
                  <a:txBody>
                    <a:bodyPr/>
                    <a:lstStyle/>
                    <a:p>
                      <a:pPr algn="ctr" fontAlgn="ctr"/>
                      <a:r>
                        <a:rPr lang="es-CO" sz="900" b="1" i="0" u="none" strike="noStrike" dirty="0">
                          <a:effectLst/>
                          <a:latin typeface="Montserrat" panose="00000500000000000000" pitchFamily="2" charset="0"/>
                        </a:rPr>
                        <a:t>Avance Físico Producto</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val="4248416248"/>
                  </a:ext>
                </a:extLst>
              </a:tr>
              <a:tr h="211080">
                <a:tc vMerge="1">
                  <a:txBody>
                    <a:bodyPr/>
                    <a:lstStyle/>
                    <a:p>
                      <a:endParaRPr lang="es-CO"/>
                    </a:p>
                  </a:txBody>
                  <a:tcPr/>
                </a:tc>
                <a:tc vMerge="1">
                  <a:txBody>
                    <a:bodyPr/>
                    <a:lstStyle/>
                    <a:p>
                      <a:endParaRPr lang="es-CO"/>
                    </a:p>
                  </a:txBody>
                  <a:tcPr/>
                </a:tc>
                <a:tc>
                  <a:txBody>
                    <a:bodyPr/>
                    <a:lstStyle/>
                    <a:p>
                      <a:pPr algn="ctr" fontAlgn="ctr"/>
                      <a:r>
                        <a:rPr lang="es-CO" sz="900" b="1" i="0" u="none" strike="noStrike" dirty="0">
                          <a:effectLst/>
                          <a:latin typeface="Montserrat" panose="00000500000000000000" pitchFamily="2" charset="0"/>
                        </a:rPr>
                        <a:t>Valor</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s-CO" sz="900" b="1" i="0" u="none" strike="noStrike" dirty="0">
                          <a:effectLst/>
                          <a:latin typeface="Montserrat" panose="00000500000000000000" pitchFamily="2" charset="0"/>
                        </a:rPr>
                        <a:t>% Ejec.</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s-CO" sz="900" b="1" i="0" u="none" strike="noStrike" dirty="0">
                          <a:effectLst/>
                          <a:latin typeface="Montserrat" panose="00000500000000000000" pitchFamily="2" charset="0"/>
                        </a:rPr>
                        <a:t>Valor</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s-CO" sz="900" b="1" i="0" u="none" strike="noStrike" dirty="0">
                          <a:effectLst/>
                          <a:latin typeface="Montserrat" panose="00000500000000000000" pitchFamily="2" charset="0"/>
                        </a:rPr>
                        <a:t>% Ejec.</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vMerge="1">
                  <a:txBody>
                    <a:bodyPr/>
                    <a:lstStyle/>
                    <a:p>
                      <a:endParaRPr lang="es-CO"/>
                    </a:p>
                  </a:txBody>
                  <a:tcPr/>
                </a:tc>
                <a:tc vMerge="1">
                  <a:txBody>
                    <a:bodyPr/>
                    <a:lstStyle/>
                    <a:p>
                      <a:endParaRPr lang="es-CO"/>
                    </a:p>
                  </a:txBody>
                  <a:tcPr/>
                </a:tc>
                <a:extLst>
                  <a:ext uri="{0D108BD9-81ED-4DB2-BD59-A6C34878D82A}">
                    <a16:rowId xmlns:a16="http://schemas.microsoft.com/office/drawing/2014/main" val="2035546670"/>
                  </a:ext>
                </a:extLst>
              </a:tr>
              <a:tr h="1229501">
                <a:tc>
                  <a:txBody>
                    <a:bodyPr/>
                    <a:lstStyle/>
                    <a:p>
                      <a:pPr marL="180000" lvl="1" indent="0" algn="l" fontAlgn="ctr"/>
                      <a:r>
                        <a:rPr lang="es-MX" sz="900" b="0" i="0" u="none" strike="noStrike" dirty="0">
                          <a:solidFill>
                            <a:schemeClr val="tx1"/>
                          </a:solidFill>
                          <a:effectLst/>
                          <a:latin typeface="Montserrat" panose="00000500000000000000" pitchFamily="2" charset="0"/>
                        </a:rPr>
                        <a:t>Prevención Riesgos de Victimización y Reincidencia en Población en Proceso de Reintegración y en Reincorporación</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s-CO" sz="900" b="0" i="0" u="none" strike="noStrike" dirty="0">
                          <a:solidFill>
                            <a:schemeClr val="tx1"/>
                          </a:solidFill>
                          <a:effectLst/>
                          <a:latin typeface="Montserrat" panose="00000500000000000000" pitchFamily="2" charset="0"/>
                        </a:rPr>
                        <a:t>$ 1000.000.000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s-CO" sz="900" b="0" i="0" u="none" strike="noStrike" dirty="0">
                          <a:solidFill>
                            <a:schemeClr val="tx1"/>
                          </a:solidFill>
                          <a:effectLst/>
                          <a:latin typeface="Montserrat" panose="00000500000000000000" pitchFamily="2" charset="0"/>
                        </a:rPr>
                        <a:t>$ 0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s-CO" sz="900" b="0" i="0" u="none" strike="noStrike" dirty="0">
                          <a:solidFill>
                            <a:schemeClr val="tx1"/>
                          </a:solidFill>
                          <a:effectLst/>
                          <a:latin typeface="Montserrat" panose="00000500000000000000" pitchFamily="2" charset="0"/>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900" b="0" i="0" u="none" strike="noStrike" dirty="0">
                          <a:solidFill>
                            <a:schemeClr val="tx1"/>
                          </a:solidFill>
                          <a:effectLst/>
                          <a:latin typeface="Montserrat" panose="00000500000000000000" pitchFamily="2" charset="0"/>
                        </a:rPr>
                        <a:t>$ 0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900" b="0" i="0" u="none" strike="noStrike" dirty="0">
                          <a:solidFill>
                            <a:schemeClr val="tx1"/>
                          </a:solidFill>
                          <a:effectLst/>
                          <a:latin typeface="Montserrat" panose="00000500000000000000" pitchFamily="2" charset="0"/>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144000" lvl="1" algn="l" fontAlgn="ctr"/>
                      <a:r>
                        <a:rPr lang="es-MX" sz="900" b="0" i="0" u="none" strike="noStrike" dirty="0">
                          <a:solidFill>
                            <a:schemeClr val="tx1"/>
                          </a:solidFill>
                          <a:effectLst/>
                          <a:latin typeface="Montserrat" panose="00000500000000000000" pitchFamily="2" charset="0"/>
                        </a:rPr>
                        <a:t>Se avanza en la estructuración de los documentos técnicos requeridos para adelantar el proceso de contratación que permita el desarrollo de las actividades planeadas en el proyecto a partir del segundo trimestre del año.</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MX" sz="900" b="0" i="0" u="none" strike="noStrike" dirty="0">
                          <a:solidFill>
                            <a:schemeClr val="tx1"/>
                          </a:solidFill>
                          <a:effectLst/>
                          <a:latin typeface="Montserrat" panose="00000500000000000000" pitchFamily="2" charset="0"/>
                        </a:rPr>
                        <a:t>No se registra avance en los indicadores de producto con meta en la vigencia.</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98083384"/>
                  </a:ext>
                </a:extLst>
              </a:tr>
              <a:tr h="1530999">
                <a:tc>
                  <a:txBody>
                    <a:bodyPr/>
                    <a:lstStyle/>
                    <a:p>
                      <a:pPr marL="180000" lvl="1" indent="0" algn="l" fontAlgn="ctr"/>
                      <a:r>
                        <a:rPr lang="es-MX" sz="900" b="0" i="0" u="none" strike="noStrike" dirty="0">
                          <a:solidFill>
                            <a:schemeClr val="tx1"/>
                          </a:solidFill>
                          <a:effectLst/>
                          <a:latin typeface="Montserrat" panose="00000500000000000000" pitchFamily="2" charset="0"/>
                        </a:rPr>
                        <a:t>Fortalecimiento de la Reincorporación de los Exintegrantes de las Farc-Ep</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s-CO" sz="900" b="0" i="0" u="none" strike="noStrike" dirty="0">
                          <a:solidFill>
                            <a:schemeClr val="tx1"/>
                          </a:solidFill>
                          <a:effectLst/>
                          <a:latin typeface="Montserrat" panose="00000500000000000000" pitchFamily="2" charset="0"/>
                        </a:rPr>
                        <a:t>$ 1.500.000.000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s-CO" sz="900" b="0" i="0" u="none" strike="noStrike" dirty="0">
                          <a:solidFill>
                            <a:schemeClr val="tx1"/>
                          </a:solidFill>
                          <a:effectLst/>
                          <a:latin typeface="Montserrat" panose="00000500000000000000" pitchFamily="2" charset="0"/>
                        </a:rPr>
                        <a:t>$ 0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900" b="0" i="0" u="none" strike="noStrike" dirty="0">
                          <a:solidFill>
                            <a:schemeClr val="tx1"/>
                          </a:solidFill>
                          <a:effectLst/>
                          <a:latin typeface="Montserrat" panose="00000500000000000000" pitchFamily="2" charset="0"/>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900" b="0" i="0" u="none" strike="noStrike" dirty="0">
                          <a:solidFill>
                            <a:schemeClr val="tx1"/>
                          </a:solidFill>
                          <a:effectLst/>
                          <a:latin typeface="Montserrat" panose="00000500000000000000" pitchFamily="2" charset="0"/>
                        </a:rPr>
                        <a:t>$ 0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900" b="0" i="0" u="none" strike="noStrike" dirty="0">
                          <a:solidFill>
                            <a:schemeClr val="tx1"/>
                          </a:solidFill>
                          <a:effectLst/>
                          <a:latin typeface="Montserrat" panose="00000500000000000000" pitchFamily="2" charset="0"/>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144000" lvl="1" algn="l" fontAlgn="ctr"/>
                      <a:r>
                        <a:rPr lang="es-MX" sz="900" b="0" i="0" u="none" strike="noStrike" dirty="0">
                          <a:solidFill>
                            <a:schemeClr val="tx1"/>
                          </a:solidFill>
                          <a:effectLst/>
                          <a:latin typeface="Montserrat" panose="00000500000000000000" pitchFamily="2" charset="0"/>
                        </a:rPr>
                        <a:t>Se avanza en la estructuración de los documentos contractuales que permitirán adicionar el convenio suscrito con la Organización Internacional para las Migraciones (OIM) en el que se adelantan acciones para culminar el proceso de consulta previa del componente para Negros, Afrocolombianos, Raizales y Palenqueros (NARP) del citado programa, conforme a las actividades definidas para tal efecto en la vigencia.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MX" sz="900" b="0" i="0" u="none" strike="noStrike" dirty="0">
                          <a:solidFill>
                            <a:schemeClr val="tx1"/>
                          </a:solidFill>
                          <a:effectLst/>
                          <a:latin typeface="Montserrat" panose="00000500000000000000" pitchFamily="2" charset="0"/>
                        </a:rPr>
                        <a:t>No se registra avance en los indicadores de producto con meta en la vigencia.</a:t>
                      </a:r>
                    </a:p>
                    <a:p>
                      <a:pPr algn="ctr" fontAlgn="ctr"/>
                      <a:endParaRPr lang="es-CO" sz="900" b="0" i="0" u="none" strike="noStrike" dirty="0">
                        <a:solidFill>
                          <a:schemeClr val="tx1"/>
                        </a:solidFill>
                        <a:effectLst/>
                        <a:latin typeface="Montserrat" panose="00000500000000000000" pitchFamily="2"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77108773"/>
                  </a:ext>
                </a:extLst>
              </a:tr>
            </a:tbl>
          </a:graphicData>
        </a:graphic>
      </p:graphicFrame>
    </p:spTree>
    <p:extLst>
      <p:ext uri="{BB962C8B-B14F-4D97-AF65-F5344CB8AC3E}">
        <p14:creationId xmlns:p14="http://schemas.microsoft.com/office/powerpoint/2010/main" val="3604886948"/>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092C9E8C-7386-A70A-2394-DF80738C31D2}"/>
              </a:ext>
            </a:extLst>
          </p:cNvPr>
          <p:cNvSpPr txBox="1"/>
          <p:nvPr/>
        </p:nvSpPr>
        <p:spPr>
          <a:xfrm>
            <a:off x="459410" y="1655615"/>
            <a:ext cx="2330605" cy="523220"/>
          </a:xfrm>
          <a:prstGeom prst="rect">
            <a:avLst/>
          </a:prstGeom>
          <a:noFill/>
        </p:spPr>
        <p:txBody>
          <a:bodyPr wrap="square" rtlCol="0">
            <a:spAutoFit/>
          </a:bodyPr>
          <a:lstStyle>
            <a:defPPr>
              <a:defRPr lang="en-US"/>
            </a:defPPr>
            <a:lvl1pPr algn="ctr">
              <a:defRPr sz="2800" b="1">
                <a:solidFill>
                  <a:schemeClr val="bg2">
                    <a:lumMod val="25000"/>
                  </a:schemeClr>
                </a:solidFill>
                <a:latin typeface="Montserrat" pitchFamily="2" charset="77"/>
              </a:defRPr>
            </a:lvl1pPr>
          </a:lstStyle>
          <a:p>
            <a:r>
              <a:rPr lang="es-CO" dirty="0"/>
              <a:t>Contenido</a:t>
            </a:r>
          </a:p>
        </p:txBody>
      </p:sp>
      <p:pic>
        <p:nvPicPr>
          <p:cNvPr id="18" name="Imagen 17"/>
          <p:cNvPicPr>
            <a:picLocks noChangeAspect="1"/>
          </p:cNvPicPr>
          <p:nvPr/>
        </p:nvPicPr>
        <p:blipFill>
          <a:blip r:embed="rId2"/>
          <a:stretch>
            <a:fillRect/>
          </a:stretch>
        </p:blipFill>
        <p:spPr>
          <a:xfrm>
            <a:off x="385235" y="322291"/>
            <a:ext cx="396000" cy="25603"/>
          </a:xfrm>
          <a:prstGeom prst="rect">
            <a:avLst/>
          </a:prstGeom>
        </p:spPr>
      </p:pic>
      <p:pic>
        <p:nvPicPr>
          <p:cNvPr id="19" name="Imagen 18"/>
          <p:cNvPicPr>
            <a:picLocks noChangeAspect="1"/>
          </p:cNvPicPr>
          <p:nvPr/>
        </p:nvPicPr>
        <p:blipFill>
          <a:blip r:embed="rId3"/>
          <a:stretch>
            <a:fillRect/>
          </a:stretch>
        </p:blipFill>
        <p:spPr>
          <a:xfrm>
            <a:off x="291059" y="335092"/>
            <a:ext cx="2017951" cy="176799"/>
          </a:xfrm>
          <a:prstGeom prst="rect">
            <a:avLst/>
          </a:prstGeom>
        </p:spPr>
      </p:pic>
      <p:sp>
        <p:nvSpPr>
          <p:cNvPr id="7" name="CuadroTexto 6">
            <a:extLst>
              <a:ext uri="{FF2B5EF4-FFF2-40B4-BE49-F238E27FC236}">
                <a16:creationId xmlns:a16="http://schemas.microsoft.com/office/drawing/2014/main" id="{79D34ECB-1B8C-4ACC-8FE9-4AC32C14DDF0}"/>
              </a:ext>
            </a:extLst>
          </p:cNvPr>
          <p:cNvSpPr txBox="1"/>
          <p:nvPr/>
        </p:nvSpPr>
        <p:spPr>
          <a:xfrm>
            <a:off x="361436" y="2181905"/>
            <a:ext cx="6855790" cy="2031325"/>
          </a:xfrm>
          <a:prstGeom prst="rect">
            <a:avLst/>
          </a:prstGeom>
          <a:noFill/>
        </p:spPr>
        <p:txBody>
          <a:bodyPr wrap="square" rtlCol="0">
            <a:spAutoFit/>
          </a:bodyPr>
          <a:lstStyle/>
          <a:p>
            <a:pPr marL="342900" indent="-342900">
              <a:buAutoNum type="arabicPeriod"/>
            </a:pPr>
            <a:r>
              <a:rPr lang="es-CO" dirty="0">
                <a:solidFill>
                  <a:srgbClr val="000000"/>
                </a:solidFill>
                <a:latin typeface="Montserrat" panose="00000500000000000000" pitchFamily="2" charset="0"/>
                <a:ea typeface="+mj-ea"/>
                <a:cs typeface="+mj-cs"/>
              </a:rPr>
              <a:t>Gestión de Planes </a:t>
            </a:r>
          </a:p>
          <a:p>
            <a:pPr marL="742950" lvl="1" indent="-285750">
              <a:buFont typeface="Arial" panose="020B0604020202020204" pitchFamily="34" charset="0"/>
              <a:buChar char="•"/>
            </a:pPr>
            <a:r>
              <a:rPr lang="es-CO" dirty="0">
                <a:solidFill>
                  <a:srgbClr val="000000"/>
                </a:solidFill>
                <a:latin typeface="Montserrat" panose="00000500000000000000" pitchFamily="2" charset="0"/>
                <a:ea typeface="+mj-ea"/>
                <a:cs typeface="+mj-cs"/>
              </a:rPr>
              <a:t>	Plan Marco de Implementación </a:t>
            </a:r>
          </a:p>
          <a:p>
            <a:pPr marL="742950" lvl="1" indent="-285750">
              <a:buFont typeface="Arial" panose="020B0604020202020204" pitchFamily="34" charset="0"/>
              <a:buChar char="•"/>
            </a:pPr>
            <a:r>
              <a:rPr lang="es-CO" dirty="0">
                <a:solidFill>
                  <a:srgbClr val="000000"/>
                </a:solidFill>
                <a:latin typeface="Montserrat" panose="00000500000000000000" pitchFamily="2" charset="0"/>
                <a:ea typeface="+mj-ea"/>
                <a:cs typeface="+mj-cs"/>
              </a:rPr>
              <a:t>	Plan Estratégico Sectorial </a:t>
            </a:r>
          </a:p>
          <a:p>
            <a:pPr marL="742950" lvl="1" indent="-285750">
              <a:buFont typeface="Arial" panose="020B0604020202020204" pitchFamily="34" charset="0"/>
              <a:buChar char="•"/>
            </a:pPr>
            <a:r>
              <a:rPr lang="es-CO" dirty="0">
                <a:solidFill>
                  <a:srgbClr val="000000"/>
                </a:solidFill>
                <a:latin typeface="Montserrat" panose="00000500000000000000" pitchFamily="2" charset="0"/>
                <a:ea typeface="+mj-ea"/>
                <a:cs typeface="+mj-cs"/>
              </a:rPr>
              <a:t>	Plan de Acción Institucional</a:t>
            </a:r>
          </a:p>
          <a:p>
            <a:pPr marL="742950" lvl="1" indent="-285750">
              <a:buFont typeface="Arial" panose="020B0604020202020204" pitchFamily="34" charset="0"/>
              <a:buChar char="•"/>
            </a:pPr>
            <a:r>
              <a:rPr lang="es-CO" dirty="0">
                <a:solidFill>
                  <a:srgbClr val="000000"/>
                </a:solidFill>
                <a:latin typeface="Montserrat" panose="00000500000000000000" pitchFamily="2" charset="0"/>
                <a:ea typeface="+mj-ea"/>
                <a:cs typeface="+mj-cs"/>
              </a:rPr>
              <a:t>	</a:t>
            </a:r>
            <a:r>
              <a:rPr lang="es-MX" dirty="0">
                <a:solidFill>
                  <a:srgbClr val="000000"/>
                </a:solidFill>
                <a:latin typeface="Montserrat" panose="00000500000000000000" pitchFamily="2" charset="0"/>
                <a:ea typeface="+mj-ea"/>
                <a:cs typeface="+mj-cs"/>
                <a:sym typeface="Calibri"/>
              </a:rPr>
              <a:t>Plan Anticorrupción y de Atención al Ciudadano</a:t>
            </a:r>
            <a:endParaRPr lang="es-CO" dirty="0">
              <a:solidFill>
                <a:srgbClr val="000000"/>
              </a:solidFill>
              <a:latin typeface="Montserrat" panose="00000500000000000000" pitchFamily="2" charset="0"/>
              <a:ea typeface="+mj-ea"/>
              <a:cs typeface="+mj-cs"/>
            </a:endParaRPr>
          </a:p>
          <a:p>
            <a:pPr marL="742950" lvl="1" indent="-285750">
              <a:buFont typeface="Arial" panose="020B0604020202020204" pitchFamily="34" charset="0"/>
              <a:buChar char="•"/>
            </a:pPr>
            <a:r>
              <a:rPr lang="es-CO" dirty="0">
                <a:solidFill>
                  <a:srgbClr val="000000"/>
                </a:solidFill>
                <a:latin typeface="Montserrat" panose="00000500000000000000" pitchFamily="2" charset="0"/>
                <a:ea typeface="+mj-ea"/>
                <a:cs typeface="+mj-cs"/>
              </a:rPr>
              <a:t>	Plan de Participación Ciudadana </a:t>
            </a:r>
          </a:p>
          <a:p>
            <a:pPr marL="342900" indent="-342900">
              <a:buAutoNum type="arabicPeriod"/>
            </a:pPr>
            <a:r>
              <a:rPr lang="es-CO" dirty="0">
                <a:solidFill>
                  <a:srgbClr val="000000"/>
                </a:solidFill>
                <a:latin typeface="Montserrat" panose="00000500000000000000" pitchFamily="2" charset="0"/>
                <a:ea typeface="+mj-ea"/>
                <a:cs typeface="+mj-cs"/>
              </a:rPr>
              <a:t>Proyectos de Inversión</a:t>
            </a:r>
          </a:p>
        </p:txBody>
      </p:sp>
      <p:sp>
        <p:nvSpPr>
          <p:cNvPr id="39" name="Google Shape;141;p22">
            <a:extLst>
              <a:ext uri="{FF2B5EF4-FFF2-40B4-BE49-F238E27FC236}">
                <a16:creationId xmlns:a16="http://schemas.microsoft.com/office/drawing/2014/main" id="{76D754A9-8CEA-4437-8B5F-A9E2470EFDFD}"/>
              </a:ext>
            </a:extLst>
          </p:cNvPr>
          <p:cNvSpPr txBox="1">
            <a:spLocks noGrp="1"/>
          </p:cNvSpPr>
          <p:nvPr>
            <p:ph type="title"/>
          </p:nvPr>
        </p:nvSpPr>
        <p:spPr>
          <a:xfrm>
            <a:off x="2506021" y="431747"/>
            <a:ext cx="6387682" cy="965664"/>
          </a:xfrm>
          <a:prstGeom prst="rect">
            <a:avLst/>
          </a:prstGeom>
          <a:noFill/>
          <a:ln>
            <a:noFill/>
          </a:ln>
        </p:spPr>
        <p:txBody>
          <a:bodyPr spcFirstLastPara="1" wrap="square" lIns="68575" tIns="34275" rIns="68575" bIns="34275" anchor="ctr" anchorCtr="0">
            <a:noAutofit/>
          </a:bodyPr>
          <a:lstStyle/>
          <a:p>
            <a:pPr marL="0" lvl="0" indent="0" algn="r" rtl="0">
              <a:lnSpc>
                <a:spcPct val="100000"/>
              </a:lnSpc>
              <a:spcBef>
                <a:spcPts val="0"/>
              </a:spcBef>
              <a:spcAft>
                <a:spcPts val="0"/>
              </a:spcAft>
              <a:buSzPts val="1400"/>
              <a:buNone/>
            </a:pPr>
            <a:r>
              <a:rPr lang="es-ES" b="1" dirty="0">
                <a:solidFill>
                  <a:srgbClr val="000000"/>
                </a:solidFill>
                <a:latin typeface="Montserrat SemiBold" pitchFamily="2" charset="77"/>
                <a:sym typeface="Work Sans Light"/>
              </a:rPr>
              <a:t>Informe de Gestión ARN Trimestre 1 - 2023 </a:t>
            </a:r>
            <a:endParaRPr b="1" dirty="0">
              <a:solidFill>
                <a:srgbClr val="000000"/>
              </a:solidFill>
              <a:latin typeface="Montserrat SemiBold" pitchFamily="2" charset="77"/>
              <a:sym typeface="Work Sans Medium"/>
            </a:endParaRPr>
          </a:p>
        </p:txBody>
      </p:sp>
      <p:pic>
        <p:nvPicPr>
          <p:cNvPr id="41" name="Gráfico 40">
            <a:extLst>
              <a:ext uri="{FF2B5EF4-FFF2-40B4-BE49-F238E27FC236}">
                <a16:creationId xmlns:a16="http://schemas.microsoft.com/office/drawing/2014/main" id="{CE0AC4DB-3CB6-4349-B567-084AD6080BC5}"/>
              </a:ext>
            </a:extLst>
          </p:cNvPr>
          <p:cNvPicPr>
            <a:picLocks noChangeAspect="1"/>
          </p:cNvPicPr>
          <p:nvPr/>
        </p:nvPicPr>
        <p:blipFill rotWithShape="1">
          <a:blip r:embed="rId4">
            <a:extLst>
              <a:ext uri="{96DAC541-7B7A-43D3-8B79-37D633B846F1}">
                <asvg:svgBlip xmlns:asvg="http://schemas.microsoft.com/office/drawing/2016/SVG/main" r:embed="rId5"/>
              </a:ext>
            </a:extLst>
          </a:blip>
          <a:srcRect l="4569"/>
          <a:stretch/>
        </p:blipFill>
        <p:spPr>
          <a:xfrm flipH="1">
            <a:off x="6639076" y="2966486"/>
            <a:ext cx="2639862" cy="2151240"/>
          </a:xfrm>
          <a:prstGeom prst="rect">
            <a:avLst/>
          </a:prstGeom>
        </p:spPr>
      </p:pic>
    </p:spTree>
    <p:extLst>
      <p:ext uri="{BB962C8B-B14F-4D97-AF65-F5344CB8AC3E}">
        <p14:creationId xmlns:p14="http://schemas.microsoft.com/office/powerpoint/2010/main" val="3176753707"/>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1" name="Grupo 20">
            <a:extLst>
              <a:ext uri="{FF2B5EF4-FFF2-40B4-BE49-F238E27FC236}">
                <a16:creationId xmlns:a16="http://schemas.microsoft.com/office/drawing/2014/main" id="{89CFB6D2-F86C-B582-0097-AAACA7C95413}"/>
              </a:ext>
            </a:extLst>
          </p:cNvPr>
          <p:cNvGrpSpPr/>
          <p:nvPr/>
        </p:nvGrpSpPr>
        <p:grpSpPr>
          <a:xfrm>
            <a:off x="0" y="4874327"/>
            <a:ext cx="9278938" cy="345225"/>
            <a:chOff x="0" y="4874327"/>
            <a:chExt cx="9278938" cy="345225"/>
          </a:xfrm>
        </p:grpSpPr>
        <p:pic>
          <p:nvPicPr>
            <p:cNvPr id="22" name="Gráfico 3">
              <a:extLst>
                <a:ext uri="{FF2B5EF4-FFF2-40B4-BE49-F238E27FC236}">
                  <a16:creationId xmlns:a16="http://schemas.microsoft.com/office/drawing/2014/main" id="{565E3B36-3D17-AC38-57EC-865A363CF15A}"/>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flipV="1">
              <a:off x="0" y="5105159"/>
              <a:ext cx="9273639" cy="114393"/>
            </a:xfrm>
            <a:prstGeom prst="rect">
              <a:avLst/>
            </a:prstGeom>
          </p:spPr>
        </p:pic>
        <p:sp>
          <p:nvSpPr>
            <p:cNvPr id="23" name="CuadroTexto 22">
              <a:extLst>
                <a:ext uri="{FF2B5EF4-FFF2-40B4-BE49-F238E27FC236}">
                  <a16:creationId xmlns:a16="http://schemas.microsoft.com/office/drawing/2014/main" id="{1A86D068-816E-DD69-2687-9D769FC4DF23}"/>
                </a:ext>
              </a:extLst>
            </p:cNvPr>
            <p:cNvSpPr txBox="1"/>
            <p:nvPr/>
          </p:nvSpPr>
          <p:spPr>
            <a:xfrm>
              <a:off x="5938221" y="4874327"/>
              <a:ext cx="3340717" cy="230832"/>
            </a:xfrm>
            <a:prstGeom prst="rect">
              <a:avLst/>
            </a:prstGeom>
            <a:noFill/>
          </p:spPr>
          <p:txBody>
            <a:bodyPr wrap="square" rtlCol="0">
              <a:spAutoFit/>
            </a:bodyPr>
            <a:lstStyle/>
            <a:p>
              <a:r>
                <a:rPr lang="es-ES" sz="900" dirty="0">
                  <a:solidFill>
                    <a:schemeClr val="bg2">
                      <a:lumMod val="50000"/>
                    </a:schemeClr>
                  </a:solidFill>
                  <a:latin typeface="Montserrat Medium" pitchFamily="2" charset="0"/>
                </a:rPr>
                <a:t>Agencia para la Reincorporación y la Normalización</a:t>
              </a:r>
              <a:endParaRPr lang="en-US" sz="2000" dirty="0">
                <a:latin typeface="Montserrat Medium" pitchFamily="2" charset="0"/>
              </a:endParaRPr>
            </a:p>
          </p:txBody>
        </p:sp>
      </p:grpSp>
      <p:pic>
        <p:nvPicPr>
          <p:cNvPr id="9" name="Imagen 8">
            <a:extLst>
              <a:ext uri="{FF2B5EF4-FFF2-40B4-BE49-F238E27FC236}">
                <a16:creationId xmlns:a16="http://schemas.microsoft.com/office/drawing/2014/main" id="{B1FD9E4A-97CE-459D-B253-2DA8677EE8C8}"/>
              </a:ext>
            </a:extLst>
          </p:cNvPr>
          <p:cNvPicPr>
            <a:picLocks noChangeAspect="1"/>
          </p:cNvPicPr>
          <p:nvPr/>
        </p:nvPicPr>
        <p:blipFill>
          <a:blip r:embed="rId5"/>
          <a:stretch>
            <a:fillRect/>
          </a:stretch>
        </p:blipFill>
        <p:spPr>
          <a:xfrm>
            <a:off x="244633" y="921205"/>
            <a:ext cx="2015461" cy="1435851"/>
          </a:xfrm>
          <a:prstGeom prst="rect">
            <a:avLst/>
          </a:prstGeom>
        </p:spPr>
      </p:pic>
      <p:sp>
        <p:nvSpPr>
          <p:cNvPr id="10" name="CuadroTexto 9">
            <a:extLst>
              <a:ext uri="{FF2B5EF4-FFF2-40B4-BE49-F238E27FC236}">
                <a16:creationId xmlns:a16="http://schemas.microsoft.com/office/drawing/2014/main" id="{85765B23-528F-4C66-A0EF-E70899C67AAE}"/>
              </a:ext>
            </a:extLst>
          </p:cNvPr>
          <p:cNvSpPr txBox="1"/>
          <p:nvPr/>
        </p:nvSpPr>
        <p:spPr>
          <a:xfrm>
            <a:off x="6034" y="725221"/>
            <a:ext cx="2587729" cy="276999"/>
          </a:xfrm>
          <a:prstGeom prst="rect">
            <a:avLst/>
          </a:prstGeom>
          <a:noFill/>
        </p:spPr>
        <p:txBody>
          <a:bodyPr wrap="square" rtlCol="0">
            <a:spAutoFit/>
          </a:bodyPr>
          <a:lstStyle/>
          <a:p>
            <a:pPr algn="ctr"/>
            <a:r>
              <a:rPr lang="es-CO" sz="1200" b="1" dirty="0">
                <a:latin typeface="Monserrat"/>
              </a:rPr>
              <a:t>Plan Marco de Implementación - PMI</a:t>
            </a:r>
          </a:p>
        </p:txBody>
      </p:sp>
      <p:pic>
        <p:nvPicPr>
          <p:cNvPr id="3" name="Imagen 2">
            <a:extLst>
              <a:ext uri="{FF2B5EF4-FFF2-40B4-BE49-F238E27FC236}">
                <a16:creationId xmlns:a16="http://schemas.microsoft.com/office/drawing/2014/main" id="{5C0A0630-AD23-4AF9-AEDE-2119C78ABB93}"/>
              </a:ext>
            </a:extLst>
          </p:cNvPr>
          <p:cNvPicPr>
            <a:picLocks noChangeAspect="1"/>
          </p:cNvPicPr>
          <p:nvPr/>
        </p:nvPicPr>
        <p:blipFill>
          <a:blip r:embed="rId6"/>
          <a:stretch>
            <a:fillRect/>
          </a:stretch>
        </p:blipFill>
        <p:spPr>
          <a:xfrm>
            <a:off x="3615951" y="844856"/>
            <a:ext cx="2043032" cy="1584530"/>
          </a:xfrm>
          <a:prstGeom prst="rect">
            <a:avLst/>
          </a:prstGeom>
        </p:spPr>
      </p:pic>
      <p:sp>
        <p:nvSpPr>
          <p:cNvPr id="11" name="CuadroTexto 10">
            <a:extLst>
              <a:ext uri="{FF2B5EF4-FFF2-40B4-BE49-F238E27FC236}">
                <a16:creationId xmlns:a16="http://schemas.microsoft.com/office/drawing/2014/main" id="{4642A7A9-5237-46A7-9A4D-80BCCCFFA6E4}"/>
              </a:ext>
            </a:extLst>
          </p:cNvPr>
          <p:cNvSpPr txBox="1"/>
          <p:nvPr/>
        </p:nvSpPr>
        <p:spPr>
          <a:xfrm>
            <a:off x="3451322" y="703663"/>
            <a:ext cx="2258292" cy="276999"/>
          </a:xfrm>
          <a:prstGeom prst="rect">
            <a:avLst/>
          </a:prstGeom>
          <a:noFill/>
        </p:spPr>
        <p:txBody>
          <a:bodyPr wrap="square" rtlCol="0">
            <a:spAutoFit/>
          </a:bodyPr>
          <a:lstStyle/>
          <a:p>
            <a:pPr algn="ctr"/>
            <a:r>
              <a:rPr lang="es-CO" sz="1200" b="1" dirty="0">
                <a:latin typeface="Monserrat"/>
              </a:rPr>
              <a:t>Plan Estratégico Sectorial</a:t>
            </a:r>
          </a:p>
        </p:txBody>
      </p:sp>
      <p:pic>
        <p:nvPicPr>
          <p:cNvPr id="5" name="Imagen 4">
            <a:extLst>
              <a:ext uri="{FF2B5EF4-FFF2-40B4-BE49-F238E27FC236}">
                <a16:creationId xmlns:a16="http://schemas.microsoft.com/office/drawing/2014/main" id="{6D3272DD-C9CD-4B63-BA8D-2EAB436BA550}"/>
              </a:ext>
            </a:extLst>
          </p:cNvPr>
          <p:cNvPicPr>
            <a:picLocks noChangeAspect="1"/>
          </p:cNvPicPr>
          <p:nvPr/>
        </p:nvPicPr>
        <p:blipFill>
          <a:blip r:embed="rId7"/>
          <a:stretch>
            <a:fillRect/>
          </a:stretch>
        </p:blipFill>
        <p:spPr>
          <a:xfrm>
            <a:off x="6778648" y="939931"/>
            <a:ext cx="2054547" cy="1567593"/>
          </a:xfrm>
          <a:prstGeom prst="rect">
            <a:avLst/>
          </a:prstGeom>
        </p:spPr>
      </p:pic>
      <p:sp>
        <p:nvSpPr>
          <p:cNvPr id="13" name="CuadroTexto 12">
            <a:extLst>
              <a:ext uri="{FF2B5EF4-FFF2-40B4-BE49-F238E27FC236}">
                <a16:creationId xmlns:a16="http://schemas.microsoft.com/office/drawing/2014/main" id="{27CA7159-4C4C-4F97-B7EC-2E76E6F1557E}"/>
              </a:ext>
            </a:extLst>
          </p:cNvPr>
          <p:cNvSpPr txBox="1"/>
          <p:nvPr/>
        </p:nvSpPr>
        <p:spPr>
          <a:xfrm>
            <a:off x="6681171" y="753752"/>
            <a:ext cx="2258292" cy="276999"/>
          </a:xfrm>
          <a:prstGeom prst="rect">
            <a:avLst/>
          </a:prstGeom>
          <a:noFill/>
        </p:spPr>
        <p:txBody>
          <a:bodyPr wrap="square" rtlCol="0">
            <a:spAutoFit/>
          </a:bodyPr>
          <a:lstStyle/>
          <a:p>
            <a:pPr algn="ctr"/>
            <a:r>
              <a:rPr lang="es-CO" sz="1200" b="1" dirty="0">
                <a:latin typeface="Monserrat"/>
              </a:rPr>
              <a:t>Plan de Acción Institucional</a:t>
            </a:r>
          </a:p>
        </p:txBody>
      </p:sp>
      <p:pic>
        <p:nvPicPr>
          <p:cNvPr id="8" name="Imagen 7">
            <a:extLst>
              <a:ext uri="{FF2B5EF4-FFF2-40B4-BE49-F238E27FC236}">
                <a16:creationId xmlns:a16="http://schemas.microsoft.com/office/drawing/2014/main" id="{EE528DCE-650C-4C63-B08F-79DA1209EF24}"/>
              </a:ext>
            </a:extLst>
          </p:cNvPr>
          <p:cNvPicPr>
            <a:picLocks noChangeAspect="1"/>
          </p:cNvPicPr>
          <p:nvPr/>
        </p:nvPicPr>
        <p:blipFill>
          <a:blip r:embed="rId8"/>
          <a:stretch>
            <a:fillRect/>
          </a:stretch>
        </p:blipFill>
        <p:spPr>
          <a:xfrm>
            <a:off x="1108072" y="2736429"/>
            <a:ext cx="2317686" cy="1738265"/>
          </a:xfrm>
          <a:prstGeom prst="rect">
            <a:avLst/>
          </a:prstGeom>
        </p:spPr>
      </p:pic>
      <p:sp>
        <p:nvSpPr>
          <p:cNvPr id="16" name="CuadroTexto 15">
            <a:extLst>
              <a:ext uri="{FF2B5EF4-FFF2-40B4-BE49-F238E27FC236}">
                <a16:creationId xmlns:a16="http://schemas.microsoft.com/office/drawing/2014/main" id="{24025A78-E868-416F-AFC9-060B964979AD}"/>
              </a:ext>
            </a:extLst>
          </p:cNvPr>
          <p:cNvSpPr txBox="1"/>
          <p:nvPr/>
        </p:nvSpPr>
        <p:spPr>
          <a:xfrm>
            <a:off x="559753" y="2530168"/>
            <a:ext cx="3190790" cy="461665"/>
          </a:xfrm>
          <a:prstGeom prst="rect">
            <a:avLst/>
          </a:prstGeom>
          <a:noFill/>
        </p:spPr>
        <p:txBody>
          <a:bodyPr wrap="square" rtlCol="0">
            <a:spAutoFit/>
          </a:bodyPr>
          <a:lstStyle/>
          <a:p>
            <a:pPr algn="ctr"/>
            <a:r>
              <a:rPr lang="es-MX" sz="1200" b="1" dirty="0">
                <a:latin typeface="Monserrat"/>
                <a:sym typeface="Calibri"/>
              </a:rPr>
              <a:t>Plan Anticorrupción y de Atención al Ciudadano</a:t>
            </a:r>
            <a:endParaRPr lang="es-CO" sz="1200" b="1" dirty="0">
              <a:latin typeface="Monserrat"/>
            </a:endParaRPr>
          </a:p>
        </p:txBody>
      </p:sp>
      <p:pic>
        <p:nvPicPr>
          <p:cNvPr id="14" name="Imagen 13">
            <a:extLst>
              <a:ext uri="{FF2B5EF4-FFF2-40B4-BE49-F238E27FC236}">
                <a16:creationId xmlns:a16="http://schemas.microsoft.com/office/drawing/2014/main" id="{8DEFD9E6-3AAA-4467-97E3-D23E021A87BB}"/>
              </a:ext>
            </a:extLst>
          </p:cNvPr>
          <p:cNvPicPr>
            <a:picLocks noChangeAspect="1"/>
          </p:cNvPicPr>
          <p:nvPr/>
        </p:nvPicPr>
        <p:blipFill>
          <a:blip r:embed="rId9"/>
          <a:stretch>
            <a:fillRect/>
          </a:stretch>
        </p:blipFill>
        <p:spPr>
          <a:xfrm>
            <a:off x="5766425" y="2800815"/>
            <a:ext cx="2198898" cy="1615968"/>
          </a:xfrm>
          <a:prstGeom prst="rect">
            <a:avLst/>
          </a:prstGeom>
        </p:spPr>
      </p:pic>
      <p:sp>
        <p:nvSpPr>
          <p:cNvPr id="19" name="CuadroTexto 18">
            <a:extLst>
              <a:ext uri="{FF2B5EF4-FFF2-40B4-BE49-F238E27FC236}">
                <a16:creationId xmlns:a16="http://schemas.microsoft.com/office/drawing/2014/main" id="{7F068C0F-A9E2-4991-B0E9-614CCEFD5D72}"/>
              </a:ext>
            </a:extLst>
          </p:cNvPr>
          <p:cNvSpPr txBox="1"/>
          <p:nvPr/>
        </p:nvSpPr>
        <p:spPr>
          <a:xfrm>
            <a:off x="5693262" y="2560556"/>
            <a:ext cx="2258292" cy="276999"/>
          </a:xfrm>
          <a:prstGeom prst="rect">
            <a:avLst/>
          </a:prstGeom>
          <a:noFill/>
        </p:spPr>
        <p:txBody>
          <a:bodyPr wrap="square" rtlCol="0">
            <a:spAutoFit/>
          </a:bodyPr>
          <a:lstStyle/>
          <a:p>
            <a:pPr algn="ctr"/>
            <a:r>
              <a:rPr lang="es-CO" sz="1200" b="1" dirty="0">
                <a:latin typeface="Monserrat"/>
              </a:rPr>
              <a:t>Plan de Participación Ciudadana </a:t>
            </a:r>
          </a:p>
        </p:txBody>
      </p:sp>
      <p:sp>
        <p:nvSpPr>
          <p:cNvPr id="24" name="CuadroTexto 23">
            <a:extLst>
              <a:ext uri="{FF2B5EF4-FFF2-40B4-BE49-F238E27FC236}">
                <a16:creationId xmlns:a16="http://schemas.microsoft.com/office/drawing/2014/main" id="{39216439-2B62-47C0-B18F-C3A5DC6357EA}"/>
              </a:ext>
            </a:extLst>
          </p:cNvPr>
          <p:cNvSpPr txBox="1"/>
          <p:nvPr/>
        </p:nvSpPr>
        <p:spPr>
          <a:xfrm>
            <a:off x="1111533" y="-45112"/>
            <a:ext cx="8195397" cy="607730"/>
          </a:xfrm>
          <a:prstGeom prst="rect">
            <a:avLst/>
          </a:prstGeom>
          <a:noFill/>
        </p:spPr>
        <p:txBody>
          <a:bodyPr wrap="square">
            <a:spAutoFit/>
          </a:bodyPr>
          <a:lstStyle/>
          <a:p>
            <a:r>
              <a:rPr lang="es-ES" sz="3200" b="1" dirty="0">
                <a:solidFill>
                  <a:schemeClr val="bg2">
                    <a:lumMod val="25000"/>
                  </a:schemeClr>
                </a:solidFill>
                <a:latin typeface="Montserrat" pitchFamily="2" charset="77"/>
                <a:sym typeface="Work Sans Light"/>
              </a:rPr>
              <a:t>1. Gestión de Planes Institucionales</a:t>
            </a:r>
            <a:endParaRPr lang="es-CO" sz="3200" b="1" dirty="0">
              <a:solidFill>
                <a:schemeClr val="bg2">
                  <a:lumMod val="25000"/>
                </a:schemeClr>
              </a:solidFill>
              <a:latin typeface="Montserrat" pitchFamily="2" charset="77"/>
            </a:endParaRPr>
          </a:p>
        </p:txBody>
      </p:sp>
      <p:graphicFrame>
        <p:nvGraphicFramePr>
          <p:cNvPr id="4" name="Tabla 3">
            <a:extLst>
              <a:ext uri="{FF2B5EF4-FFF2-40B4-BE49-F238E27FC236}">
                <a16:creationId xmlns:a16="http://schemas.microsoft.com/office/drawing/2014/main" id="{6EBE8F7C-548E-40DD-A72B-9270E4FC1A16}"/>
              </a:ext>
            </a:extLst>
          </p:cNvPr>
          <p:cNvGraphicFramePr>
            <a:graphicFrameLocks noGrp="1"/>
          </p:cNvGraphicFramePr>
          <p:nvPr>
            <p:extLst>
              <p:ext uri="{D42A27DB-BD31-4B8C-83A1-F6EECF244321}">
                <p14:modId xmlns:p14="http://schemas.microsoft.com/office/powerpoint/2010/main" val="1985668151"/>
              </p:ext>
            </p:extLst>
          </p:nvPr>
        </p:nvGraphicFramePr>
        <p:xfrm>
          <a:off x="3016646" y="4381739"/>
          <a:ext cx="3079516" cy="454048"/>
        </p:xfrm>
        <a:graphic>
          <a:graphicData uri="http://schemas.openxmlformats.org/drawingml/2006/table">
            <a:tbl>
              <a:tblPr/>
              <a:tblGrid>
                <a:gridCol w="796427">
                  <a:extLst>
                    <a:ext uri="{9D8B030D-6E8A-4147-A177-3AD203B41FA5}">
                      <a16:colId xmlns:a16="http://schemas.microsoft.com/office/drawing/2014/main" val="3762981656"/>
                    </a:ext>
                  </a:extLst>
                </a:gridCol>
                <a:gridCol w="796427">
                  <a:extLst>
                    <a:ext uri="{9D8B030D-6E8A-4147-A177-3AD203B41FA5}">
                      <a16:colId xmlns:a16="http://schemas.microsoft.com/office/drawing/2014/main" val="237439436"/>
                    </a:ext>
                  </a:extLst>
                </a:gridCol>
                <a:gridCol w="1486662">
                  <a:extLst>
                    <a:ext uri="{9D8B030D-6E8A-4147-A177-3AD203B41FA5}">
                      <a16:colId xmlns:a16="http://schemas.microsoft.com/office/drawing/2014/main" val="1106006498"/>
                    </a:ext>
                  </a:extLst>
                </a:gridCol>
              </a:tblGrid>
              <a:tr h="107534">
                <a:tc>
                  <a:txBody>
                    <a:bodyPr/>
                    <a:lstStyle/>
                    <a:p>
                      <a:pPr algn="ctr" fontAlgn="ctr"/>
                      <a:r>
                        <a:rPr lang="es-CO" sz="800" b="1" i="0" u="none" strike="noStrike">
                          <a:solidFill>
                            <a:srgbClr val="000000"/>
                          </a:solidFill>
                          <a:effectLst/>
                          <a:latin typeface="Montserrat" panose="00000500000000000000" pitchFamily="2" charset="0"/>
                        </a:rPr>
                        <a:t>Deficiente</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ctr"/>
                      <a:r>
                        <a:rPr lang="es-CO" sz="800" b="1" i="0" u="none" strike="noStrike" dirty="0">
                          <a:solidFill>
                            <a:srgbClr val="000000"/>
                          </a:solidFill>
                          <a:effectLst/>
                          <a:latin typeface="Montserrat" panose="00000500000000000000" pitchFamily="2" charset="0"/>
                        </a:rPr>
                        <a:t>Aceptable</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s-CO" sz="800" b="1" i="0" u="none" strike="noStrike" dirty="0">
                          <a:solidFill>
                            <a:srgbClr val="000000"/>
                          </a:solidFill>
                          <a:effectLst/>
                          <a:latin typeface="Montserrat" panose="00000500000000000000" pitchFamily="2" charset="0"/>
                        </a:rPr>
                        <a:t>Satisfactorio</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extLst>
                  <a:ext uri="{0D108BD9-81ED-4DB2-BD59-A6C34878D82A}">
                    <a16:rowId xmlns:a16="http://schemas.microsoft.com/office/drawing/2014/main" val="1980774413"/>
                  </a:ext>
                </a:extLst>
              </a:tr>
              <a:tr h="322603">
                <a:tc>
                  <a:txBody>
                    <a:bodyPr/>
                    <a:lstStyle/>
                    <a:p>
                      <a:pPr algn="ctr" fontAlgn="ctr"/>
                      <a:r>
                        <a:rPr lang="es-CO" sz="800" b="0" i="0" u="none" strike="noStrike">
                          <a:solidFill>
                            <a:srgbClr val="000000"/>
                          </a:solidFill>
                          <a:effectLst/>
                          <a:latin typeface="Montserrat" panose="00000500000000000000" pitchFamily="2" charset="0"/>
                        </a:rPr>
                        <a:t>Menor a 75%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s-MX" sz="800" b="0" i="0" u="none" strike="noStrike" dirty="0">
                          <a:solidFill>
                            <a:srgbClr val="000000"/>
                          </a:solidFill>
                          <a:effectLst/>
                          <a:latin typeface="Montserrat" panose="00000500000000000000" pitchFamily="2" charset="0"/>
                        </a:rPr>
                        <a:t>Entre 75% y menor a 90%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s-CO" sz="800" b="0" i="0" u="none" strike="noStrike" dirty="0">
                          <a:solidFill>
                            <a:srgbClr val="000000"/>
                          </a:solidFill>
                          <a:effectLst/>
                          <a:latin typeface="Montserrat" panose="00000500000000000000" pitchFamily="2" charset="0"/>
                        </a:rPr>
                        <a:t>Igual o mayor a 90%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334423972"/>
                  </a:ext>
                </a:extLst>
              </a:tr>
            </a:tbl>
          </a:graphicData>
        </a:graphic>
      </p:graphicFrame>
      <p:sp>
        <p:nvSpPr>
          <p:cNvPr id="18" name="CuadroTexto 17">
            <a:extLst>
              <a:ext uri="{FF2B5EF4-FFF2-40B4-BE49-F238E27FC236}">
                <a16:creationId xmlns:a16="http://schemas.microsoft.com/office/drawing/2014/main" id="{361F57BF-6C55-4D81-9FD7-B8FE22FC9594}"/>
              </a:ext>
            </a:extLst>
          </p:cNvPr>
          <p:cNvSpPr txBox="1"/>
          <p:nvPr/>
        </p:nvSpPr>
        <p:spPr>
          <a:xfrm>
            <a:off x="3400691" y="4112737"/>
            <a:ext cx="2258292" cy="276999"/>
          </a:xfrm>
          <a:prstGeom prst="rect">
            <a:avLst/>
          </a:prstGeom>
          <a:noFill/>
        </p:spPr>
        <p:txBody>
          <a:bodyPr wrap="square" rtlCol="0">
            <a:spAutoFit/>
          </a:bodyPr>
          <a:lstStyle/>
          <a:p>
            <a:pPr algn="ctr"/>
            <a:r>
              <a:rPr lang="es-CO" sz="1200" b="1" dirty="0">
                <a:latin typeface="Monserrat"/>
              </a:rPr>
              <a:t>Rangos de Gestión</a:t>
            </a:r>
          </a:p>
        </p:txBody>
      </p:sp>
    </p:spTree>
    <p:extLst>
      <p:ext uri="{BB962C8B-B14F-4D97-AF65-F5344CB8AC3E}">
        <p14:creationId xmlns:p14="http://schemas.microsoft.com/office/powerpoint/2010/main" val="2418025794"/>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CuadroTexto 27">
            <a:extLst>
              <a:ext uri="{FF2B5EF4-FFF2-40B4-BE49-F238E27FC236}">
                <a16:creationId xmlns:a16="http://schemas.microsoft.com/office/drawing/2014/main" id="{8600DE4E-4A8D-70D5-7EE8-30AFF747E06A}"/>
              </a:ext>
            </a:extLst>
          </p:cNvPr>
          <p:cNvSpPr txBox="1"/>
          <p:nvPr/>
        </p:nvSpPr>
        <p:spPr>
          <a:xfrm>
            <a:off x="398195" y="49447"/>
            <a:ext cx="8875443" cy="607730"/>
          </a:xfrm>
          <a:prstGeom prst="rect">
            <a:avLst/>
          </a:prstGeom>
          <a:noFill/>
        </p:spPr>
        <p:txBody>
          <a:bodyPr wrap="square" rtlCol="0">
            <a:spAutoFit/>
          </a:bodyPr>
          <a:lstStyle>
            <a:defPPr>
              <a:defRPr lang="en-US"/>
            </a:defPPr>
            <a:lvl1pPr>
              <a:defRPr sz="3349" b="1">
                <a:solidFill>
                  <a:srgbClr val="000000"/>
                </a:solidFill>
                <a:latin typeface="Montserrat SemiBold" pitchFamily="2" charset="77"/>
                <a:ea typeface="+mj-ea"/>
                <a:cs typeface="+mj-cs"/>
              </a:defRPr>
            </a:lvl1pPr>
          </a:lstStyle>
          <a:p>
            <a:pPr algn="r"/>
            <a:r>
              <a:rPr lang="es-CO" sz="3200" dirty="0">
                <a:solidFill>
                  <a:schemeClr val="bg2">
                    <a:lumMod val="25000"/>
                  </a:schemeClr>
                </a:solidFill>
                <a:latin typeface="Montserrat" pitchFamily="2" charset="77"/>
                <a:ea typeface="+mn-ea"/>
                <a:cs typeface="+mn-cs"/>
              </a:rPr>
              <a:t>Plan Marco de Implementación - PMI</a:t>
            </a:r>
          </a:p>
        </p:txBody>
      </p:sp>
      <p:sp>
        <p:nvSpPr>
          <p:cNvPr id="41" name="CuadroTexto 40">
            <a:extLst>
              <a:ext uri="{FF2B5EF4-FFF2-40B4-BE49-F238E27FC236}">
                <a16:creationId xmlns:a16="http://schemas.microsoft.com/office/drawing/2014/main" id="{D0AB7370-C069-B6FE-8A78-BD558280E6C3}"/>
              </a:ext>
            </a:extLst>
          </p:cNvPr>
          <p:cNvSpPr txBox="1"/>
          <p:nvPr/>
        </p:nvSpPr>
        <p:spPr>
          <a:xfrm>
            <a:off x="907356" y="3577999"/>
            <a:ext cx="2172030" cy="1063797"/>
          </a:xfrm>
          <a:prstGeom prst="rect">
            <a:avLst/>
          </a:prstGeom>
          <a:solidFill>
            <a:schemeClr val="bg1"/>
          </a:solidFill>
          <a:ln w="19050">
            <a:solidFill>
              <a:srgbClr val="000066"/>
            </a:solidFill>
          </a:ln>
          <a:effectLst/>
          <a:scene3d>
            <a:camera prst="orthographicFront">
              <a:rot lat="0" lon="0" rev="0"/>
            </a:camera>
            <a:lightRig rig="contrasting" dir="t">
              <a:rot lat="0" lon="0" rev="7800000"/>
            </a:lightRig>
          </a:scene3d>
          <a:sp3d>
            <a:bevelT w="139700" h="139700"/>
          </a:sp3d>
        </p:spPr>
        <p:style>
          <a:lnRef idx="0">
            <a:scrgbClr r="0" g="0" b="0"/>
          </a:lnRef>
          <a:fillRef idx="0">
            <a:scrgbClr r="0" g="0" b="0"/>
          </a:fillRef>
          <a:effectRef idx="0">
            <a:scrgbClr r="0" g="0" b="0"/>
          </a:effectRef>
          <a:fontRef idx="minor">
            <a:schemeClr val="lt1"/>
          </a:fontRef>
        </p:style>
        <p:txBody>
          <a:bodyPr spcFirstLastPara="0" vert="horz" wrap="square" lIns="91440" tIns="68580" rIns="91440" bIns="68580" numCol="1" spcCol="1270" anchor="ctr" anchorCtr="0">
            <a:noAutofit/>
          </a:bodyPr>
          <a:lstStyle/>
          <a:p>
            <a:pPr lvl="0" algn="ctr" defTabSz="1600200">
              <a:lnSpc>
                <a:spcPct val="90000"/>
              </a:lnSpc>
              <a:spcBef>
                <a:spcPct val="0"/>
              </a:spcBef>
              <a:spcAft>
                <a:spcPct val="35000"/>
              </a:spcAft>
            </a:pPr>
            <a:r>
              <a:rPr lang="es-CO" sz="1100" dirty="0">
                <a:solidFill>
                  <a:schemeClr val="tx1"/>
                </a:solidFill>
                <a:latin typeface="Montserrat" panose="00000500000000000000" pitchFamily="2" charset="0"/>
                <a:cs typeface="Arial" panose="020B0604020202020204" pitchFamily="34" charset="0"/>
              </a:rPr>
              <a:t>14 Indicadores</a:t>
            </a:r>
          </a:p>
          <a:p>
            <a:pPr lvl="0" algn="ctr" defTabSz="1600200">
              <a:lnSpc>
                <a:spcPct val="90000"/>
              </a:lnSpc>
              <a:spcBef>
                <a:spcPct val="0"/>
              </a:spcBef>
              <a:spcAft>
                <a:spcPct val="35000"/>
              </a:spcAft>
            </a:pPr>
            <a:r>
              <a:rPr lang="es-CO" sz="1100" dirty="0">
                <a:solidFill>
                  <a:schemeClr val="tx1"/>
                </a:solidFill>
                <a:latin typeface="Montserrat" panose="00000500000000000000" pitchFamily="2" charset="0"/>
                <a:cs typeface="Arial" panose="020B0604020202020204" pitchFamily="34" charset="0"/>
              </a:rPr>
              <a:t> 10 con frecuencia trimestral y 4 Mensual </a:t>
            </a:r>
          </a:p>
          <a:p>
            <a:pPr lvl="0" algn="ctr" defTabSz="1600200">
              <a:lnSpc>
                <a:spcPct val="90000"/>
              </a:lnSpc>
              <a:spcBef>
                <a:spcPct val="0"/>
              </a:spcBef>
              <a:spcAft>
                <a:spcPct val="35000"/>
              </a:spcAft>
            </a:pPr>
            <a:r>
              <a:rPr lang="es-CO" sz="1100" dirty="0">
                <a:solidFill>
                  <a:schemeClr val="tx1"/>
                </a:solidFill>
                <a:latin typeface="Montserrat" panose="00000500000000000000" pitchFamily="2" charset="0"/>
                <a:cs typeface="Arial" panose="020B0604020202020204" pitchFamily="34" charset="0"/>
              </a:rPr>
              <a:t> 3 indicadores insumo a otras entidades. </a:t>
            </a:r>
            <a:endParaRPr lang="es-ES" sz="1100" kern="1200" dirty="0">
              <a:solidFill>
                <a:schemeClr val="tx1"/>
              </a:solidFill>
              <a:latin typeface="Montserrat" panose="00000500000000000000" pitchFamily="2" charset="0"/>
              <a:cs typeface="Arial" panose="020B0604020202020204" pitchFamily="34" charset="0"/>
            </a:endParaRPr>
          </a:p>
        </p:txBody>
      </p:sp>
      <p:sp>
        <p:nvSpPr>
          <p:cNvPr id="45" name="Rectángulo 44">
            <a:extLst>
              <a:ext uri="{FF2B5EF4-FFF2-40B4-BE49-F238E27FC236}">
                <a16:creationId xmlns:a16="http://schemas.microsoft.com/office/drawing/2014/main" id="{D9714673-DBA0-6113-5089-2222AB78D680}"/>
              </a:ext>
            </a:extLst>
          </p:cNvPr>
          <p:cNvSpPr/>
          <p:nvPr/>
        </p:nvSpPr>
        <p:spPr>
          <a:xfrm>
            <a:off x="3761744" y="1072473"/>
            <a:ext cx="5303152" cy="3805785"/>
          </a:xfrm>
          <a:prstGeom prst="rect">
            <a:avLst/>
          </a:prstGeom>
          <a:solidFill>
            <a:schemeClr val="bg1"/>
          </a:solidFill>
          <a:ln w="19050">
            <a:solidFill>
              <a:srgbClr val="000066"/>
            </a:solidFill>
          </a:ln>
          <a:effectLst/>
          <a:scene3d>
            <a:camera prst="orthographicFront">
              <a:rot lat="0" lon="0" rev="0"/>
            </a:camera>
            <a:lightRig rig="contrasting" dir="t">
              <a:rot lat="0" lon="0" rev="7800000"/>
            </a:lightRig>
          </a:scene3d>
          <a:sp3d>
            <a:bevelT w="139700" h="139700"/>
          </a:sp3d>
        </p:spPr>
        <p:txBody>
          <a:bodyPr wrap="square">
            <a:spAutoFit/>
          </a:bodyPr>
          <a:lstStyle/>
          <a:p>
            <a:pPr>
              <a:lnSpc>
                <a:spcPct val="110000"/>
              </a:lnSpc>
              <a:spcAft>
                <a:spcPts val="0"/>
              </a:spcAft>
            </a:pPr>
            <a:r>
              <a:rPr lang="es-ES" sz="1000" b="1" dirty="0">
                <a:latin typeface="Montserrat" panose="00000500000000000000" pitchFamily="2" charset="0"/>
                <a:cs typeface="Times New Roman" panose="02020603050405020304" pitchFamily="18" charset="0"/>
              </a:rPr>
              <a:t>Principales logros</a:t>
            </a:r>
          </a:p>
          <a:p>
            <a:pPr marL="342900" indent="-342900">
              <a:lnSpc>
                <a:spcPct val="110000"/>
              </a:lnSpc>
              <a:spcAft>
                <a:spcPts val="0"/>
              </a:spcAft>
              <a:buFont typeface="Arial" panose="020B0604020202020204" pitchFamily="34" charset="0"/>
              <a:buChar char="•"/>
            </a:pPr>
            <a:r>
              <a:rPr lang="es-MX" sz="1000" b="1" dirty="0">
                <a:latin typeface="Montserrat" panose="00000500000000000000" pitchFamily="2" charset="0"/>
                <a:cs typeface="Times New Roman" panose="02020603050405020304" pitchFamily="18" charset="0"/>
              </a:rPr>
              <a:t>C.221: </a:t>
            </a:r>
            <a:r>
              <a:rPr lang="es-MX" sz="1000" dirty="0">
                <a:latin typeface="Montserrat" panose="00000500000000000000" pitchFamily="2" charset="0"/>
                <a:cs typeface="Times New Roman" panose="02020603050405020304" pitchFamily="18" charset="0"/>
              </a:rPr>
              <a:t>Se realizaron 2 sesiones del CNR.</a:t>
            </a:r>
          </a:p>
          <a:p>
            <a:pPr marL="342900" indent="-342900">
              <a:lnSpc>
                <a:spcPct val="110000"/>
              </a:lnSpc>
              <a:spcAft>
                <a:spcPts val="0"/>
              </a:spcAft>
              <a:buFont typeface="Arial" panose="020B0604020202020204" pitchFamily="34" charset="0"/>
              <a:buChar char="•"/>
            </a:pPr>
            <a:r>
              <a:rPr lang="es-MX" sz="1000" b="1" dirty="0">
                <a:latin typeface="Montserrat" panose="00000500000000000000" pitchFamily="2" charset="0"/>
                <a:cs typeface="Times New Roman" panose="02020603050405020304" pitchFamily="18" charset="0"/>
              </a:rPr>
              <a:t>C.238: </a:t>
            </a:r>
            <a:r>
              <a:rPr lang="es-MX" sz="1000" dirty="0">
                <a:latin typeface="Montserrat" panose="00000500000000000000" pitchFamily="2" charset="0"/>
                <a:cs typeface="Times New Roman" panose="02020603050405020304" pitchFamily="18" charset="0"/>
              </a:rPr>
              <a:t>Desembolso de 49 proyectos individuales que beneficiaron a 56 personas (19 mujeres y 37 hombres), de los cuales 14 integran un grupo étnico (6 indígenas y 8 afrodescendientes).</a:t>
            </a:r>
          </a:p>
          <a:p>
            <a:pPr marL="342900" indent="-342900">
              <a:lnSpc>
                <a:spcPct val="110000"/>
              </a:lnSpc>
              <a:spcAft>
                <a:spcPts val="0"/>
              </a:spcAft>
              <a:buFont typeface="Arial" panose="020B0604020202020204" pitchFamily="34" charset="0"/>
              <a:buChar char="•"/>
            </a:pPr>
            <a:r>
              <a:rPr lang="es-MX" sz="1000" b="1" dirty="0">
                <a:latin typeface="Montserrat" panose="00000500000000000000" pitchFamily="2" charset="0"/>
                <a:cs typeface="Times New Roman" panose="02020603050405020304" pitchFamily="18" charset="0"/>
              </a:rPr>
              <a:t>C.239: </a:t>
            </a:r>
            <a:r>
              <a:rPr lang="es-MX" sz="1000" dirty="0">
                <a:latin typeface="Montserrat" panose="00000500000000000000" pitchFamily="2" charset="0"/>
                <a:cs typeface="Times New Roman" panose="02020603050405020304" pitchFamily="18" charset="0"/>
              </a:rPr>
              <a:t>Desembolso a 10 hombres de la asignación única de normalización. Acumulado de 13.294.</a:t>
            </a:r>
          </a:p>
          <a:p>
            <a:pPr marL="342900" indent="-342900">
              <a:lnSpc>
                <a:spcPct val="110000"/>
              </a:lnSpc>
              <a:spcAft>
                <a:spcPts val="0"/>
              </a:spcAft>
              <a:buFont typeface="Arial" panose="020B0604020202020204" pitchFamily="34" charset="0"/>
              <a:buChar char="•"/>
            </a:pPr>
            <a:r>
              <a:rPr lang="es-MX" sz="1000" b="1" dirty="0">
                <a:latin typeface="Montserrat" panose="00000500000000000000" pitchFamily="2" charset="0"/>
                <a:cs typeface="Times New Roman" panose="02020603050405020304" pitchFamily="18" charset="0"/>
              </a:rPr>
              <a:t>C.240:  </a:t>
            </a:r>
            <a:r>
              <a:rPr lang="es-MX" sz="1000" dirty="0">
                <a:latin typeface="Montserrat" panose="00000500000000000000" pitchFamily="2" charset="0"/>
                <a:cs typeface="Times New Roman" panose="02020603050405020304" pitchFamily="18" charset="0"/>
              </a:rPr>
              <a:t>308 desembolsos de renta básica mensual, beneficiando a 56 acreditados.	</a:t>
            </a:r>
          </a:p>
          <a:p>
            <a:pPr marL="342900" indent="-342900">
              <a:lnSpc>
                <a:spcPct val="110000"/>
              </a:lnSpc>
              <a:spcAft>
                <a:spcPts val="0"/>
              </a:spcAft>
              <a:buFont typeface="Arial" panose="020B0604020202020204" pitchFamily="34" charset="0"/>
              <a:buChar char="•"/>
            </a:pPr>
            <a:r>
              <a:rPr lang="es-MX" sz="1000" b="1" dirty="0">
                <a:latin typeface="Montserrat" panose="00000500000000000000" pitchFamily="2" charset="0"/>
                <a:cs typeface="Times New Roman" panose="02020603050405020304" pitchFamily="18" charset="0"/>
              </a:rPr>
              <a:t>C.241: </a:t>
            </a:r>
            <a:r>
              <a:rPr lang="es-MX" sz="1000" dirty="0">
                <a:latin typeface="Montserrat" panose="00000500000000000000" pitchFamily="2" charset="0"/>
                <a:cs typeface="Times New Roman" panose="02020603050405020304" pitchFamily="18" charset="0"/>
              </a:rPr>
              <a:t>2.790 pagos pensionales, beneficiando a 982 personas acreditadas.</a:t>
            </a:r>
          </a:p>
          <a:p>
            <a:pPr marL="342900" indent="-342900">
              <a:lnSpc>
                <a:spcPct val="110000"/>
              </a:lnSpc>
              <a:spcAft>
                <a:spcPts val="0"/>
              </a:spcAft>
              <a:buFont typeface="Arial" panose="020B0604020202020204" pitchFamily="34" charset="0"/>
              <a:buChar char="•"/>
            </a:pPr>
            <a:r>
              <a:rPr lang="es-MX" sz="1000" b="1" dirty="0">
                <a:latin typeface="Montserrat" panose="00000500000000000000" pitchFamily="2" charset="0"/>
                <a:cs typeface="Times New Roman" panose="02020603050405020304" pitchFamily="18" charset="0"/>
              </a:rPr>
              <a:t>C.427: </a:t>
            </a:r>
            <a:r>
              <a:rPr lang="es-MX" sz="1000" dirty="0">
                <a:latin typeface="Montserrat" panose="00000500000000000000" pitchFamily="2" charset="0"/>
                <a:cs typeface="Times New Roman" panose="02020603050405020304" pitchFamily="18" charset="0"/>
              </a:rPr>
              <a:t>19 Consejos territoriales de Reincorporación activas, desarrollaron 33 sesiones. </a:t>
            </a:r>
          </a:p>
          <a:p>
            <a:pPr marL="342900" indent="-342900">
              <a:lnSpc>
                <a:spcPct val="110000"/>
              </a:lnSpc>
              <a:spcAft>
                <a:spcPts val="0"/>
              </a:spcAft>
              <a:buFont typeface="Arial" panose="020B0604020202020204" pitchFamily="34" charset="0"/>
              <a:buChar char="•"/>
            </a:pPr>
            <a:r>
              <a:rPr lang="es-MX" sz="1000" b="1" dirty="0">
                <a:latin typeface="Montserrat" panose="00000500000000000000" pitchFamily="2" charset="0"/>
                <a:cs typeface="Times New Roman" panose="02020603050405020304" pitchFamily="18" charset="0"/>
              </a:rPr>
              <a:t>C.457: </a:t>
            </a:r>
            <a:r>
              <a:rPr lang="es-MX" sz="1000" dirty="0">
                <a:latin typeface="Montserrat" panose="00000500000000000000" pitchFamily="2" charset="0"/>
                <a:cs typeface="Times New Roman" panose="02020603050405020304" pitchFamily="18" charset="0"/>
              </a:rPr>
              <a:t>Los planes, programas y proyectos son</a:t>
            </a:r>
            <a:r>
              <a:rPr lang="es-MX" sz="1000" i="1" dirty="0">
                <a:latin typeface="Montserrat" panose="00000500000000000000" pitchFamily="2" charset="0"/>
                <a:cs typeface="Times New Roman" panose="02020603050405020304" pitchFamily="18" charset="0"/>
              </a:rPr>
              <a:t>: 1. Programa Camino Diferencial de Vida: </a:t>
            </a:r>
            <a:r>
              <a:rPr lang="es-MX" sz="1000" dirty="0">
                <a:latin typeface="Montserrat" panose="00000500000000000000" pitchFamily="2" charset="0"/>
                <a:cs typeface="Times New Roman" panose="02020603050405020304" pitchFamily="18" charset="0"/>
              </a:rPr>
              <a:t>Son 124 jóvenes, en proceso de reincorporación 118 jóvenes. </a:t>
            </a:r>
            <a:r>
              <a:rPr lang="es-MX" sz="1000" i="1" dirty="0">
                <a:latin typeface="Montserrat" panose="00000500000000000000" pitchFamily="2" charset="0"/>
                <a:cs typeface="Times New Roman" panose="02020603050405020304" pitchFamily="18" charset="0"/>
              </a:rPr>
              <a:t>2. Estrategia de Reincorporación Comunitaria: </a:t>
            </a:r>
            <a:r>
              <a:rPr lang="es-MX" sz="1000" dirty="0">
                <a:latin typeface="Montserrat" panose="00000500000000000000" pitchFamily="2" charset="0"/>
                <a:cs typeface="Times New Roman" panose="02020603050405020304" pitchFamily="18" charset="0"/>
              </a:rPr>
              <a:t>Implementación Convenio 1217 de 2021 entre la ARN y la OIM. Se realizó revisión, ajuste y aprobación de 35 planes de fortalecimiento de iniciativas comunitarias</a:t>
            </a:r>
            <a:r>
              <a:rPr lang="es-MX" sz="1000" i="1" dirty="0">
                <a:latin typeface="Montserrat" panose="00000500000000000000" pitchFamily="2" charset="0"/>
                <a:cs typeface="Times New Roman" panose="02020603050405020304" pitchFamily="18" charset="0"/>
              </a:rPr>
              <a:t>. 3. El Programa Especial de Armonización: </a:t>
            </a:r>
            <a:r>
              <a:rPr lang="es-MX" sz="1000" dirty="0">
                <a:latin typeface="Montserrat" panose="00000500000000000000" pitchFamily="2" charset="0"/>
                <a:cs typeface="Times New Roman" panose="02020603050405020304" pitchFamily="18" charset="0"/>
              </a:rPr>
              <a:t>Es necesario culminar el proceso de consulta previa del programa, para que sea protocolizado junto al instrumento normativo y proceder a la implementación. </a:t>
            </a:r>
          </a:p>
          <a:p>
            <a:pPr marL="342900" indent="-342900">
              <a:lnSpc>
                <a:spcPct val="110000"/>
              </a:lnSpc>
              <a:spcAft>
                <a:spcPts val="0"/>
              </a:spcAft>
              <a:buFont typeface="Arial" panose="020B0604020202020204" pitchFamily="34" charset="0"/>
              <a:buChar char="•"/>
            </a:pPr>
            <a:r>
              <a:rPr lang="es-MX" sz="1000" b="1" dirty="0">
                <a:latin typeface="Montserrat" panose="00000500000000000000" pitchFamily="2" charset="0"/>
                <a:cs typeface="Times New Roman" panose="02020603050405020304" pitchFamily="18" charset="0"/>
              </a:rPr>
              <a:t>C.458:</a:t>
            </a:r>
            <a:r>
              <a:rPr lang="es-MX" sz="1000" dirty="0">
                <a:latin typeface="Montserrat" panose="00000500000000000000" pitchFamily="2" charset="0"/>
                <a:cs typeface="Times New Roman" panose="02020603050405020304" pitchFamily="18" charset="0"/>
              </a:rPr>
              <a:t> 33.437 desembolsos de Asignación Mensual, beneficiando a 11.234 acreditados .</a:t>
            </a:r>
          </a:p>
        </p:txBody>
      </p:sp>
      <p:grpSp>
        <p:nvGrpSpPr>
          <p:cNvPr id="21" name="Grupo 20">
            <a:extLst>
              <a:ext uri="{FF2B5EF4-FFF2-40B4-BE49-F238E27FC236}">
                <a16:creationId xmlns:a16="http://schemas.microsoft.com/office/drawing/2014/main" id="{89CFB6D2-F86C-B582-0097-AAACA7C95413}"/>
              </a:ext>
            </a:extLst>
          </p:cNvPr>
          <p:cNvGrpSpPr/>
          <p:nvPr/>
        </p:nvGrpSpPr>
        <p:grpSpPr>
          <a:xfrm>
            <a:off x="0" y="4874327"/>
            <a:ext cx="9278938" cy="345225"/>
            <a:chOff x="0" y="4874327"/>
            <a:chExt cx="9278938" cy="345225"/>
          </a:xfrm>
        </p:grpSpPr>
        <p:pic>
          <p:nvPicPr>
            <p:cNvPr id="22" name="Gráfico 3">
              <a:extLst>
                <a:ext uri="{FF2B5EF4-FFF2-40B4-BE49-F238E27FC236}">
                  <a16:creationId xmlns:a16="http://schemas.microsoft.com/office/drawing/2014/main" id="{565E3B36-3D17-AC38-57EC-865A363CF15A}"/>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flipV="1">
              <a:off x="0" y="5105159"/>
              <a:ext cx="9273639" cy="114393"/>
            </a:xfrm>
            <a:prstGeom prst="rect">
              <a:avLst/>
            </a:prstGeom>
          </p:spPr>
        </p:pic>
        <p:sp>
          <p:nvSpPr>
            <p:cNvPr id="23" name="CuadroTexto 22">
              <a:extLst>
                <a:ext uri="{FF2B5EF4-FFF2-40B4-BE49-F238E27FC236}">
                  <a16:creationId xmlns:a16="http://schemas.microsoft.com/office/drawing/2014/main" id="{1A86D068-816E-DD69-2687-9D769FC4DF23}"/>
                </a:ext>
              </a:extLst>
            </p:cNvPr>
            <p:cNvSpPr txBox="1"/>
            <p:nvPr/>
          </p:nvSpPr>
          <p:spPr>
            <a:xfrm>
              <a:off x="5938221" y="4874327"/>
              <a:ext cx="3340717" cy="230832"/>
            </a:xfrm>
            <a:prstGeom prst="rect">
              <a:avLst/>
            </a:prstGeom>
            <a:noFill/>
          </p:spPr>
          <p:txBody>
            <a:bodyPr wrap="square" rtlCol="0">
              <a:spAutoFit/>
            </a:bodyPr>
            <a:lstStyle/>
            <a:p>
              <a:r>
                <a:rPr lang="es-ES" sz="900" dirty="0">
                  <a:solidFill>
                    <a:schemeClr val="bg2">
                      <a:lumMod val="50000"/>
                    </a:schemeClr>
                  </a:solidFill>
                  <a:latin typeface="Montserrat Medium" pitchFamily="2" charset="0"/>
                </a:rPr>
                <a:t>Agencia para la Reincorporación y la Normalización</a:t>
              </a:r>
              <a:endParaRPr lang="en-US" sz="2000" dirty="0">
                <a:latin typeface="Montserrat Medium" pitchFamily="2" charset="0"/>
              </a:endParaRPr>
            </a:p>
          </p:txBody>
        </p:sp>
      </p:grpSp>
      <p:pic>
        <p:nvPicPr>
          <p:cNvPr id="9" name="Imagen 8">
            <a:extLst>
              <a:ext uri="{FF2B5EF4-FFF2-40B4-BE49-F238E27FC236}">
                <a16:creationId xmlns:a16="http://schemas.microsoft.com/office/drawing/2014/main" id="{78DD1EA6-A9E4-F841-FB78-5A88EA9A7847}"/>
              </a:ext>
            </a:extLst>
          </p:cNvPr>
          <p:cNvPicPr>
            <a:picLocks noChangeAspect="1"/>
          </p:cNvPicPr>
          <p:nvPr/>
        </p:nvPicPr>
        <p:blipFill>
          <a:blip r:embed="rId5"/>
          <a:stretch>
            <a:fillRect/>
          </a:stretch>
        </p:blipFill>
        <p:spPr>
          <a:xfrm>
            <a:off x="398195" y="1174347"/>
            <a:ext cx="3088386" cy="2200223"/>
          </a:xfrm>
          <a:prstGeom prst="rect">
            <a:avLst/>
          </a:prstGeom>
        </p:spPr>
      </p:pic>
    </p:spTree>
    <p:extLst>
      <p:ext uri="{BB962C8B-B14F-4D97-AF65-F5344CB8AC3E}">
        <p14:creationId xmlns:p14="http://schemas.microsoft.com/office/powerpoint/2010/main" val="3321297433"/>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1" name="Grupo 20">
            <a:extLst>
              <a:ext uri="{FF2B5EF4-FFF2-40B4-BE49-F238E27FC236}">
                <a16:creationId xmlns:a16="http://schemas.microsoft.com/office/drawing/2014/main" id="{89CFB6D2-F86C-B582-0097-AAACA7C95413}"/>
              </a:ext>
            </a:extLst>
          </p:cNvPr>
          <p:cNvGrpSpPr/>
          <p:nvPr/>
        </p:nvGrpSpPr>
        <p:grpSpPr>
          <a:xfrm>
            <a:off x="0" y="4874327"/>
            <a:ext cx="9278938" cy="345225"/>
            <a:chOff x="0" y="4874327"/>
            <a:chExt cx="9278938" cy="345225"/>
          </a:xfrm>
        </p:grpSpPr>
        <p:pic>
          <p:nvPicPr>
            <p:cNvPr id="22" name="Gráfico 3">
              <a:extLst>
                <a:ext uri="{FF2B5EF4-FFF2-40B4-BE49-F238E27FC236}">
                  <a16:creationId xmlns:a16="http://schemas.microsoft.com/office/drawing/2014/main" id="{565E3B36-3D17-AC38-57EC-865A363CF15A}"/>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flipV="1">
              <a:off x="0" y="5105159"/>
              <a:ext cx="9273639" cy="114393"/>
            </a:xfrm>
            <a:prstGeom prst="rect">
              <a:avLst/>
            </a:prstGeom>
          </p:spPr>
        </p:pic>
        <p:sp>
          <p:nvSpPr>
            <p:cNvPr id="23" name="CuadroTexto 22">
              <a:extLst>
                <a:ext uri="{FF2B5EF4-FFF2-40B4-BE49-F238E27FC236}">
                  <a16:creationId xmlns:a16="http://schemas.microsoft.com/office/drawing/2014/main" id="{1A86D068-816E-DD69-2687-9D769FC4DF23}"/>
                </a:ext>
              </a:extLst>
            </p:cNvPr>
            <p:cNvSpPr txBox="1"/>
            <p:nvPr/>
          </p:nvSpPr>
          <p:spPr>
            <a:xfrm>
              <a:off x="5938221" y="4874327"/>
              <a:ext cx="3340717" cy="230832"/>
            </a:xfrm>
            <a:prstGeom prst="rect">
              <a:avLst/>
            </a:prstGeom>
            <a:noFill/>
          </p:spPr>
          <p:txBody>
            <a:bodyPr wrap="square" rtlCol="0">
              <a:spAutoFit/>
            </a:bodyPr>
            <a:lstStyle/>
            <a:p>
              <a:r>
                <a:rPr lang="es-ES" sz="900" dirty="0">
                  <a:solidFill>
                    <a:schemeClr val="bg2">
                      <a:lumMod val="50000"/>
                    </a:schemeClr>
                  </a:solidFill>
                  <a:latin typeface="Montserrat Medium" pitchFamily="2" charset="0"/>
                </a:rPr>
                <a:t>Agencia para la Reincorporación y la Normalización</a:t>
              </a:r>
              <a:endParaRPr lang="en-US" sz="2000" dirty="0">
                <a:latin typeface="Montserrat Medium" pitchFamily="2" charset="0"/>
              </a:endParaRPr>
            </a:p>
          </p:txBody>
        </p:sp>
      </p:grpSp>
      <p:graphicFrame>
        <p:nvGraphicFramePr>
          <p:cNvPr id="2" name="Tabla 1">
            <a:extLst>
              <a:ext uri="{FF2B5EF4-FFF2-40B4-BE49-F238E27FC236}">
                <a16:creationId xmlns:a16="http://schemas.microsoft.com/office/drawing/2014/main" id="{690746CB-62EE-4B0A-AD03-714437BBFAE9}"/>
              </a:ext>
            </a:extLst>
          </p:cNvPr>
          <p:cNvGraphicFramePr>
            <a:graphicFrameLocks noGrp="1"/>
          </p:cNvGraphicFramePr>
          <p:nvPr>
            <p:extLst>
              <p:ext uri="{D42A27DB-BD31-4B8C-83A1-F6EECF244321}">
                <p14:modId xmlns:p14="http://schemas.microsoft.com/office/powerpoint/2010/main" val="4273800549"/>
              </p:ext>
            </p:extLst>
          </p:nvPr>
        </p:nvGraphicFramePr>
        <p:xfrm>
          <a:off x="284221" y="3715999"/>
          <a:ext cx="8799381" cy="983061"/>
        </p:xfrm>
        <a:graphic>
          <a:graphicData uri="http://schemas.openxmlformats.org/drawingml/2006/table">
            <a:tbl>
              <a:tblPr/>
              <a:tblGrid>
                <a:gridCol w="4166183">
                  <a:extLst>
                    <a:ext uri="{9D8B030D-6E8A-4147-A177-3AD203B41FA5}">
                      <a16:colId xmlns:a16="http://schemas.microsoft.com/office/drawing/2014/main" val="2648386039"/>
                    </a:ext>
                  </a:extLst>
                </a:gridCol>
                <a:gridCol w="4633198">
                  <a:extLst>
                    <a:ext uri="{9D8B030D-6E8A-4147-A177-3AD203B41FA5}">
                      <a16:colId xmlns:a16="http://schemas.microsoft.com/office/drawing/2014/main" val="221825357"/>
                    </a:ext>
                  </a:extLst>
                </a:gridCol>
              </a:tblGrid>
              <a:tr h="324348">
                <a:tc>
                  <a:txBody>
                    <a:bodyPr/>
                    <a:lstStyle/>
                    <a:p>
                      <a:pPr algn="ctr" rtl="0" fontAlgn="ctr"/>
                      <a:r>
                        <a:rPr lang="es-CO" sz="1000" b="1" i="0" u="none" strike="noStrike" dirty="0">
                          <a:solidFill>
                            <a:srgbClr val="000000"/>
                          </a:solidFill>
                          <a:effectLst/>
                          <a:latin typeface="Montserrat" panose="00000500000000000000" pitchFamily="2" charset="0"/>
                        </a:rPr>
                        <a:t>Indicadores Rezago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DD8E6"/>
                    </a:solidFill>
                  </a:tcPr>
                </a:tc>
                <a:tc>
                  <a:txBody>
                    <a:bodyPr/>
                    <a:lstStyle/>
                    <a:p>
                      <a:pPr algn="ctr" rtl="0" fontAlgn="ctr"/>
                      <a:r>
                        <a:rPr lang="es-CO" sz="1000" b="1" i="0" u="none" strike="noStrike" dirty="0">
                          <a:solidFill>
                            <a:srgbClr val="000000"/>
                          </a:solidFill>
                          <a:effectLst/>
                          <a:latin typeface="Montserrat" panose="00000500000000000000" pitchFamily="2" charset="0"/>
                        </a:rPr>
                        <a:t>Indicadores Sobrecumplimiento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DD8E6"/>
                    </a:solidFill>
                  </a:tcPr>
                </a:tc>
                <a:extLst>
                  <a:ext uri="{0D108BD9-81ED-4DB2-BD59-A6C34878D82A}">
                    <a16:rowId xmlns:a16="http://schemas.microsoft.com/office/drawing/2014/main" val="1821754050"/>
                  </a:ext>
                </a:extLst>
              </a:tr>
              <a:tr h="658713">
                <a:tc>
                  <a:txBody>
                    <a:bodyPr/>
                    <a:lstStyle/>
                    <a:p>
                      <a:pPr algn="ctr" fontAlgn="ctr"/>
                      <a:r>
                        <a:rPr lang="es-MX" sz="1000" b="0" i="0" u="none" strike="noStrike" dirty="0">
                          <a:effectLst/>
                          <a:latin typeface="Montserrat" panose="00000500000000000000" pitchFamily="2" charset="0"/>
                        </a:rPr>
                        <a:t>C.457 Planes y programas de reincorporación social y económica implementados, meta 3, resultado 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MX" sz="1000" b="0" i="0" u="none" strike="noStrike" dirty="0">
                          <a:effectLst/>
                          <a:latin typeface="Montserrat" panose="00000500000000000000" pitchFamily="2" charset="0"/>
                        </a:rPr>
                        <a:t>C.MT.1 Porcentaje de miembros de las FARC-EP acreditados y que voluntariamente acceden a la ruta reincorporación con todas las medidas de la reincorporación económica y social sostenible, meta 80%, resultado 88%.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9346215"/>
                  </a:ext>
                </a:extLst>
              </a:tr>
            </a:tbl>
          </a:graphicData>
        </a:graphic>
      </p:graphicFrame>
      <p:sp>
        <p:nvSpPr>
          <p:cNvPr id="11" name="Rectángulo 10">
            <a:extLst>
              <a:ext uri="{FF2B5EF4-FFF2-40B4-BE49-F238E27FC236}">
                <a16:creationId xmlns:a16="http://schemas.microsoft.com/office/drawing/2014/main" id="{76469B81-F5C0-C0ED-12E9-9C506E156A49}"/>
              </a:ext>
            </a:extLst>
          </p:cNvPr>
          <p:cNvSpPr/>
          <p:nvPr/>
        </p:nvSpPr>
        <p:spPr>
          <a:xfrm>
            <a:off x="251461" y="1054987"/>
            <a:ext cx="8799382" cy="2215671"/>
          </a:xfrm>
          <a:prstGeom prst="rect">
            <a:avLst/>
          </a:prstGeom>
          <a:solidFill>
            <a:schemeClr val="bg1"/>
          </a:solidFill>
          <a:ln w="19050">
            <a:solidFill>
              <a:srgbClr val="000066"/>
            </a:solidFill>
          </a:ln>
          <a:effectLst/>
          <a:scene3d>
            <a:camera prst="orthographicFront">
              <a:rot lat="0" lon="0" rev="0"/>
            </a:camera>
            <a:lightRig rig="contrasting" dir="t">
              <a:rot lat="0" lon="0" rev="7800000"/>
            </a:lightRig>
          </a:scene3d>
          <a:sp3d>
            <a:bevelT w="139700" h="139700"/>
          </a:sp3d>
        </p:spPr>
        <p:txBody>
          <a:bodyPr wrap="square">
            <a:spAutoFit/>
          </a:bodyPr>
          <a:lstStyle/>
          <a:p>
            <a:pPr>
              <a:lnSpc>
                <a:spcPct val="110000"/>
              </a:lnSpc>
              <a:spcAft>
                <a:spcPts val="0"/>
              </a:spcAft>
            </a:pPr>
            <a:r>
              <a:rPr lang="es-ES" sz="900" b="1" dirty="0">
                <a:latin typeface="Montserrat" panose="00000500000000000000" pitchFamily="2" charset="0"/>
                <a:cs typeface="Times New Roman" panose="02020603050405020304" pitchFamily="18" charset="0"/>
              </a:rPr>
              <a:t>Principales logros</a:t>
            </a:r>
          </a:p>
          <a:p>
            <a:pPr marL="342900" indent="-342900">
              <a:lnSpc>
                <a:spcPct val="110000"/>
              </a:lnSpc>
              <a:spcAft>
                <a:spcPts val="0"/>
              </a:spcAft>
              <a:buFont typeface="Arial" panose="020B0604020202020204" pitchFamily="34" charset="0"/>
              <a:buChar char="•"/>
            </a:pPr>
            <a:r>
              <a:rPr lang="es-MX" sz="900" b="1" dirty="0">
                <a:latin typeface="Montserrat" panose="00000500000000000000" pitchFamily="2" charset="0"/>
                <a:cs typeface="Times New Roman" panose="02020603050405020304" pitchFamily="18" charset="0"/>
              </a:rPr>
              <a:t>C.459:</a:t>
            </a:r>
            <a:r>
              <a:rPr lang="es-MX" sz="900" dirty="0">
                <a:latin typeface="Montserrat" panose="00000500000000000000" pitchFamily="2" charset="0"/>
                <a:cs typeface="Times New Roman" panose="02020603050405020304" pitchFamily="18" charset="0"/>
              </a:rPr>
              <a:t> La administración de los antiguos ETCR se ejecuta por convenio No. 138230 PNUD ARN, se desembolsaron recursos por valor de $3.036.874.749.</a:t>
            </a:r>
          </a:p>
          <a:p>
            <a:pPr marL="342900" indent="-342900">
              <a:lnSpc>
                <a:spcPct val="110000"/>
              </a:lnSpc>
              <a:spcAft>
                <a:spcPts val="0"/>
              </a:spcAft>
              <a:buFont typeface="Arial" panose="020B0604020202020204" pitchFamily="34" charset="0"/>
              <a:buChar char="•"/>
            </a:pPr>
            <a:r>
              <a:rPr lang="es-MX" sz="900" b="1" dirty="0">
                <a:latin typeface="Montserrat" panose="00000500000000000000" pitchFamily="2" charset="0"/>
                <a:cs typeface="Times New Roman" panose="02020603050405020304" pitchFamily="18" charset="0"/>
              </a:rPr>
              <a:t>C.460</a:t>
            </a:r>
            <a:r>
              <a:rPr lang="es-MX" sz="900" dirty="0">
                <a:latin typeface="Montserrat" panose="00000500000000000000" pitchFamily="2" charset="0"/>
                <a:cs typeface="Times New Roman" panose="02020603050405020304" pitchFamily="18" charset="0"/>
              </a:rPr>
              <a:t>: En gestiones con la Embajada Noruega para gestionar recursos de cooperación internacional para el programa de </a:t>
            </a:r>
            <a:r>
              <a:rPr lang="es-MX" sz="900" dirty="0" err="1">
                <a:latin typeface="Montserrat" panose="00000500000000000000" pitchFamily="2" charset="0"/>
                <a:cs typeface="Times New Roman" panose="02020603050405020304" pitchFamily="18" charset="0"/>
              </a:rPr>
              <a:t>Capazcidades</a:t>
            </a:r>
            <a:r>
              <a:rPr lang="es-MX" sz="900" dirty="0">
                <a:latin typeface="Montserrat" panose="00000500000000000000" pitchFamily="2" charset="0"/>
                <a:cs typeface="Times New Roman" panose="02020603050405020304" pitchFamily="18" charset="0"/>
              </a:rPr>
              <a:t>.</a:t>
            </a:r>
          </a:p>
          <a:p>
            <a:pPr marL="342900" indent="-342900">
              <a:lnSpc>
                <a:spcPct val="110000"/>
              </a:lnSpc>
              <a:spcAft>
                <a:spcPts val="0"/>
              </a:spcAft>
              <a:buFont typeface="Arial" panose="020B0604020202020204" pitchFamily="34" charset="0"/>
              <a:buChar char="•"/>
            </a:pPr>
            <a:r>
              <a:rPr lang="es-MX" sz="900" b="1" dirty="0">
                <a:latin typeface="Montserrat" panose="00000500000000000000" pitchFamily="2" charset="0"/>
                <a:cs typeface="Times New Roman" panose="02020603050405020304" pitchFamily="18" charset="0"/>
              </a:rPr>
              <a:t>C.E.3: </a:t>
            </a:r>
            <a:r>
              <a:rPr lang="es-MX" sz="900" dirty="0">
                <a:latin typeface="Montserrat" panose="00000500000000000000" pitchFamily="2" charset="0"/>
                <a:cs typeface="Times New Roman" panose="02020603050405020304" pitchFamily="18" charset="0"/>
              </a:rPr>
              <a:t>Es necesario culminar el proceso de consulta previa del programa, para que sea protocolizado junto al instrumento normativo y proceder a la implementación. </a:t>
            </a:r>
          </a:p>
          <a:p>
            <a:pPr marL="342900" indent="-342900">
              <a:lnSpc>
                <a:spcPct val="110000"/>
              </a:lnSpc>
              <a:spcAft>
                <a:spcPts val="0"/>
              </a:spcAft>
              <a:buFont typeface="Arial" panose="020B0604020202020204" pitchFamily="34" charset="0"/>
              <a:buChar char="•"/>
            </a:pPr>
            <a:r>
              <a:rPr lang="es-MX" sz="900" b="1" dirty="0">
                <a:latin typeface="Montserrat" panose="00000500000000000000" pitchFamily="2" charset="0"/>
                <a:cs typeface="Times New Roman" panose="02020603050405020304" pitchFamily="18" charset="0"/>
              </a:rPr>
              <a:t>C.E.4: </a:t>
            </a:r>
            <a:r>
              <a:rPr lang="es-MX" sz="900" dirty="0">
                <a:latin typeface="Montserrat" panose="00000500000000000000" pitchFamily="2" charset="0"/>
                <a:cs typeface="Times New Roman" panose="02020603050405020304" pitchFamily="18" charset="0"/>
              </a:rPr>
              <a:t>Sin la aprobación del programa de armonización no se puede desarrollar este indicador.</a:t>
            </a:r>
          </a:p>
          <a:p>
            <a:pPr marL="342900" indent="-342900">
              <a:lnSpc>
                <a:spcPct val="110000"/>
              </a:lnSpc>
              <a:buFont typeface="Arial" panose="020B0604020202020204" pitchFamily="34" charset="0"/>
              <a:buChar char="•"/>
            </a:pPr>
            <a:r>
              <a:rPr lang="es-MX" sz="900" b="1" dirty="0">
                <a:latin typeface="Montserrat" panose="00000500000000000000" pitchFamily="2" charset="0"/>
                <a:cs typeface="Times New Roman" panose="02020603050405020304" pitchFamily="18" charset="0"/>
              </a:rPr>
              <a:t>C.MT.1:  </a:t>
            </a:r>
            <a:r>
              <a:rPr lang="es-MX" sz="900" dirty="0">
                <a:latin typeface="Montserrat" panose="00000500000000000000" pitchFamily="2" charset="0"/>
                <a:cs typeface="Times New Roman" panose="02020603050405020304" pitchFamily="18" charset="0"/>
              </a:rPr>
              <a:t>Enero: Accedieron a la ruta 11.183 personas objeto de atención, representando el 88%, Febrero: Accedieron a la ruta 11.229 personas objeto de atención, representando el 88%.</a:t>
            </a:r>
          </a:p>
          <a:p>
            <a:pPr marL="342900" indent="-342900">
              <a:lnSpc>
                <a:spcPct val="110000"/>
              </a:lnSpc>
              <a:buFont typeface="Arial" panose="020B0604020202020204" pitchFamily="34" charset="0"/>
              <a:buChar char="•"/>
            </a:pPr>
            <a:r>
              <a:rPr lang="es-MX" sz="900" b="1" dirty="0">
                <a:latin typeface="Montserrat" panose="00000500000000000000" pitchFamily="2" charset="0"/>
                <a:cs typeface="Times New Roman" panose="02020603050405020304" pitchFamily="18" charset="0"/>
              </a:rPr>
              <a:t>C.MT.2: </a:t>
            </a:r>
            <a:r>
              <a:rPr lang="es-MX" sz="900" dirty="0">
                <a:latin typeface="Montserrat" panose="00000500000000000000" pitchFamily="2" charset="0"/>
                <a:cs typeface="Times New Roman" panose="02020603050405020304" pitchFamily="18" charset="0"/>
              </a:rPr>
              <a:t>El Programa </a:t>
            </a:r>
            <a:r>
              <a:rPr lang="es-MX" sz="900" dirty="0" err="1">
                <a:latin typeface="Montserrat" panose="00000500000000000000" pitchFamily="2" charset="0"/>
                <a:cs typeface="Times New Roman" panose="02020603050405020304" pitchFamily="18" charset="0"/>
              </a:rPr>
              <a:t>Capazcidades</a:t>
            </a:r>
            <a:r>
              <a:rPr lang="es-MX" sz="900" dirty="0">
                <a:latin typeface="Montserrat" panose="00000500000000000000" pitchFamily="2" charset="0"/>
                <a:cs typeface="Times New Roman" panose="02020603050405020304" pitchFamily="18" charset="0"/>
              </a:rPr>
              <a:t>, ha desarrollado: </a:t>
            </a:r>
            <a:r>
              <a:rPr lang="es-MX" sz="900" b="1" dirty="0">
                <a:latin typeface="Montserrat" panose="00000500000000000000" pitchFamily="2" charset="0"/>
                <a:cs typeface="Times New Roman" panose="02020603050405020304" pitchFamily="18" charset="0"/>
              </a:rPr>
              <a:t>Eje 2.</a:t>
            </a:r>
            <a:r>
              <a:rPr lang="es-MX" sz="900" dirty="0">
                <a:latin typeface="Montserrat" panose="00000500000000000000" pitchFamily="2" charset="0"/>
                <a:cs typeface="Times New Roman" panose="02020603050405020304" pitchFamily="18" charset="0"/>
              </a:rPr>
              <a:t> Inclusión Social En La Reincorporación: 1). 85 valoraciones ocupacionales  acumuladas 379. Entrega de 20 ajustes razonables, avance acumulado de 27.2). Retroalimentación de 2 insumos documentales elaborados con apoyo de actores de cooperación internacional. 3). Construcción del Plan de acompañamiento centrado en la persona. 4). Taller para identificar tres de las seis iniciativas  que sirvan para el diseño y elaboración de piezas comunicativas. </a:t>
            </a:r>
            <a:r>
              <a:rPr lang="es-MX" sz="900" b="1" dirty="0">
                <a:latin typeface="Montserrat" panose="00000500000000000000" pitchFamily="2" charset="0"/>
                <a:cs typeface="Times New Roman" panose="02020603050405020304" pitchFamily="18" charset="0"/>
              </a:rPr>
              <a:t>Eje 3.</a:t>
            </a:r>
            <a:r>
              <a:rPr lang="es-MX" sz="900" dirty="0">
                <a:latin typeface="Montserrat" panose="00000500000000000000" pitchFamily="2" charset="0"/>
                <a:cs typeface="Times New Roman" panose="02020603050405020304" pitchFamily="18" charset="0"/>
              </a:rPr>
              <a:t> Gestión para la implementación: Dos Mesas técnicas de </a:t>
            </a:r>
            <a:r>
              <a:rPr lang="es-MX" sz="900" dirty="0" err="1">
                <a:latin typeface="Montserrat" panose="00000500000000000000" pitchFamily="2" charset="0"/>
                <a:cs typeface="Times New Roman" panose="02020603050405020304" pitchFamily="18" charset="0"/>
              </a:rPr>
              <a:t>Capazcidades</a:t>
            </a:r>
            <a:r>
              <a:rPr lang="es-MX" sz="900" dirty="0">
                <a:latin typeface="Montserrat" panose="00000500000000000000" pitchFamily="2" charset="0"/>
                <a:cs typeface="Times New Roman" panose="02020603050405020304" pitchFamily="18" charset="0"/>
              </a:rPr>
              <a:t>. </a:t>
            </a:r>
            <a:endParaRPr lang="es-ES" sz="900" dirty="0">
              <a:latin typeface="Montserrat" panose="00000500000000000000" pitchFamily="2" charset="0"/>
              <a:cs typeface="Times New Roman" panose="02020603050405020304" pitchFamily="18" charset="0"/>
            </a:endParaRPr>
          </a:p>
        </p:txBody>
      </p:sp>
      <p:sp>
        <p:nvSpPr>
          <p:cNvPr id="14" name="CuadroTexto 13">
            <a:extLst>
              <a:ext uri="{FF2B5EF4-FFF2-40B4-BE49-F238E27FC236}">
                <a16:creationId xmlns:a16="http://schemas.microsoft.com/office/drawing/2014/main" id="{53CFC559-BB72-068C-78C5-49EA124E7B8D}"/>
              </a:ext>
            </a:extLst>
          </p:cNvPr>
          <p:cNvSpPr txBox="1"/>
          <p:nvPr/>
        </p:nvSpPr>
        <p:spPr>
          <a:xfrm>
            <a:off x="403495" y="181800"/>
            <a:ext cx="8875443" cy="607730"/>
          </a:xfrm>
          <a:prstGeom prst="rect">
            <a:avLst/>
          </a:prstGeom>
          <a:noFill/>
        </p:spPr>
        <p:txBody>
          <a:bodyPr wrap="square" rtlCol="0">
            <a:spAutoFit/>
          </a:bodyPr>
          <a:lstStyle>
            <a:defPPr>
              <a:defRPr lang="en-US"/>
            </a:defPPr>
            <a:lvl1pPr>
              <a:defRPr sz="3349" b="1">
                <a:solidFill>
                  <a:srgbClr val="000000"/>
                </a:solidFill>
                <a:latin typeface="Montserrat SemiBold" pitchFamily="2" charset="77"/>
                <a:ea typeface="+mj-ea"/>
                <a:cs typeface="+mj-cs"/>
              </a:defRPr>
            </a:lvl1pPr>
          </a:lstStyle>
          <a:p>
            <a:pPr algn="r"/>
            <a:r>
              <a:rPr lang="es-CO" sz="3200" dirty="0">
                <a:solidFill>
                  <a:schemeClr val="bg2">
                    <a:lumMod val="25000"/>
                  </a:schemeClr>
                </a:solidFill>
                <a:latin typeface="Montserrat" pitchFamily="2" charset="77"/>
                <a:ea typeface="+mn-ea"/>
                <a:cs typeface="+mn-cs"/>
              </a:rPr>
              <a:t>Plan Marco de Implementación - PMI</a:t>
            </a:r>
          </a:p>
        </p:txBody>
      </p:sp>
      <p:sp>
        <p:nvSpPr>
          <p:cNvPr id="9" name="CuadroTexto 8">
            <a:extLst>
              <a:ext uri="{FF2B5EF4-FFF2-40B4-BE49-F238E27FC236}">
                <a16:creationId xmlns:a16="http://schemas.microsoft.com/office/drawing/2014/main" id="{285E4141-4529-EB61-1EC0-01ECB19DD3F3}"/>
              </a:ext>
            </a:extLst>
          </p:cNvPr>
          <p:cNvSpPr txBox="1"/>
          <p:nvPr/>
        </p:nvSpPr>
        <p:spPr>
          <a:xfrm>
            <a:off x="195336" y="4699060"/>
            <a:ext cx="4640580" cy="265457"/>
          </a:xfrm>
          <a:prstGeom prst="rect">
            <a:avLst/>
          </a:prstGeom>
          <a:noFill/>
        </p:spPr>
        <p:txBody>
          <a:bodyPr wrap="square">
            <a:spAutoFit/>
          </a:bodyPr>
          <a:lstStyle/>
          <a:p>
            <a:pPr>
              <a:lnSpc>
                <a:spcPct val="107000"/>
              </a:lnSpc>
              <a:spcAft>
                <a:spcPts val="800"/>
              </a:spcAft>
            </a:pPr>
            <a:r>
              <a:rPr lang="es-CO" sz="1100" b="1" dirty="0">
                <a:effectLst/>
                <a:latin typeface="Monserrat"/>
                <a:ea typeface="Calibri" panose="020F0502020204030204" pitchFamily="34" charset="0"/>
                <a:cs typeface="Times New Roman" panose="02020603050405020304" pitchFamily="18" charset="0"/>
              </a:rPr>
              <a:t>Nota: </a:t>
            </a:r>
            <a:r>
              <a:rPr lang="es-CO" sz="1100" dirty="0">
                <a:effectLst/>
                <a:latin typeface="Monserrat"/>
                <a:ea typeface="Calibri" panose="020F0502020204030204" pitchFamily="34" charset="0"/>
                <a:cs typeface="Times New Roman" panose="02020603050405020304" pitchFamily="18" charset="0"/>
              </a:rPr>
              <a:t>El C.E.3 y C.E.4 tienen rezago desde 2018.</a:t>
            </a:r>
          </a:p>
        </p:txBody>
      </p:sp>
    </p:spTree>
    <p:extLst>
      <p:ext uri="{BB962C8B-B14F-4D97-AF65-F5344CB8AC3E}">
        <p14:creationId xmlns:p14="http://schemas.microsoft.com/office/powerpoint/2010/main" val="3358755426"/>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CuadroTexto 27">
            <a:extLst>
              <a:ext uri="{FF2B5EF4-FFF2-40B4-BE49-F238E27FC236}">
                <a16:creationId xmlns:a16="http://schemas.microsoft.com/office/drawing/2014/main" id="{8600DE4E-4A8D-70D5-7EE8-30AFF747E06A}"/>
              </a:ext>
            </a:extLst>
          </p:cNvPr>
          <p:cNvSpPr txBox="1"/>
          <p:nvPr/>
        </p:nvSpPr>
        <p:spPr>
          <a:xfrm>
            <a:off x="3133616" y="52456"/>
            <a:ext cx="6121852" cy="607730"/>
          </a:xfrm>
          <a:prstGeom prst="rect">
            <a:avLst/>
          </a:prstGeom>
          <a:noFill/>
        </p:spPr>
        <p:txBody>
          <a:bodyPr wrap="square" rtlCol="0">
            <a:spAutoFit/>
          </a:bodyPr>
          <a:lstStyle>
            <a:defPPr>
              <a:defRPr lang="en-US"/>
            </a:defPPr>
            <a:lvl1pPr>
              <a:defRPr sz="3349" b="1">
                <a:solidFill>
                  <a:srgbClr val="000000"/>
                </a:solidFill>
                <a:latin typeface="Montserrat SemiBold" pitchFamily="2" charset="77"/>
                <a:ea typeface="+mj-ea"/>
                <a:cs typeface="+mj-cs"/>
              </a:defRPr>
            </a:lvl1pPr>
          </a:lstStyle>
          <a:p>
            <a:pPr algn="r"/>
            <a:r>
              <a:rPr lang="es-CO" sz="3200" dirty="0">
                <a:solidFill>
                  <a:schemeClr val="bg2">
                    <a:lumMod val="25000"/>
                  </a:schemeClr>
                </a:solidFill>
                <a:latin typeface="Montserrat" pitchFamily="2" charset="77"/>
                <a:ea typeface="+mn-ea"/>
                <a:cs typeface="+mn-cs"/>
              </a:rPr>
              <a:t>Plan Estratégico Sectorial</a:t>
            </a:r>
          </a:p>
        </p:txBody>
      </p:sp>
      <p:sp>
        <p:nvSpPr>
          <p:cNvPr id="45" name="Rectángulo 44">
            <a:extLst>
              <a:ext uri="{FF2B5EF4-FFF2-40B4-BE49-F238E27FC236}">
                <a16:creationId xmlns:a16="http://schemas.microsoft.com/office/drawing/2014/main" id="{D9714673-DBA0-6113-5089-2222AB78D680}"/>
              </a:ext>
            </a:extLst>
          </p:cNvPr>
          <p:cNvSpPr/>
          <p:nvPr/>
        </p:nvSpPr>
        <p:spPr>
          <a:xfrm>
            <a:off x="3607483" y="1234146"/>
            <a:ext cx="5050972" cy="1840056"/>
          </a:xfrm>
          <a:prstGeom prst="rect">
            <a:avLst/>
          </a:prstGeom>
          <a:solidFill>
            <a:schemeClr val="bg1"/>
          </a:solidFill>
          <a:ln w="19050">
            <a:solidFill>
              <a:srgbClr val="000066"/>
            </a:solidFill>
          </a:ln>
          <a:effectLst/>
          <a:scene3d>
            <a:camera prst="orthographicFront">
              <a:rot lat="0" lon="0" rev="0"/>
            </a:camera>
            <a:lightRig rig="contrasting" dir="t">
              <a:rot lat="0" lon="0" rev="7800000"/>
            </a:lightRig>
          </a:scene3d>
          <a:sp3d>
            <a:bevelT w="139700" h="139700"/>
          </a:sp3d>
        </p:spPr>
        <p:txBody>
          <a:bodyPr wrap="square">
            <a:spAutoFit/>
          </a:bodyPr>
          <a:lstStyle/>
          <a:p>
            <a:pPr>
              <a:lnSpc>
                <a:spcPct val="110000"/>
              </a:lnSpc>
              <a:spcAft>
                <a:spcPts val="0"/>
              </a:spcAft>
            </a:pPr>
            <a:r>
              <a:rPr lang="es-ES" sz="1600" b="1" dirty="0">
                <a:latin typeface="Montserrat" panose="00000500000000000000" pitchFamily="2" charset="0"/>
                <a:cs typeface="Times New Roman" panose="02020603050405020304" pitchFamily="18" charset="0"/>
              </a:rPr>
              <a:t>Principales logros</a:t>
            </a:r>
          </a:p>
          <a:p>
            <a:pPr marL="342900" indent="-342900">
              <a:lnSpc>
                <a:spcPct val="110000"/>
              </a:lnSpc>
              <a:spcAft>
                <a:spcPts val="0"/>
              </a:spcAft>
              <a:buFont typeface="Arial" panose="020B0604020202020204" pitchFamily="34" charset="0"/>
              <a:buChar char="•"/>
            </a:pPr>
            <a:r>
              <a:rPr lang="es-MX" sz="1200" dirty="0">
                <a:latin typeface="Montserrat" panose="00000500000000000000" pitchFamily="2" charset="0"/>
                <a:cs typeface="Arial" panose="020B0604020202020204" pitchFamily="34" charset="0"/>
              </a:rPr>
              <a:t>Se recibieron 9,563 PQRDS, de las cuales de tramitaron oportunamente 9.554 y 9 extemporáneas</a:t>
            </a:r>
            <a:endParaRPr lang="es-ES" sz="1200" dirty="0">
              <a:latin typeface="Montserrat" panose="00000500000000000000" pitchFamily="2" charset="0"/>
              <a:cs typeface="Arial" panose="020B0604020202020204" pitchFamily="34" charset="0"/>
            </a:endParaRPr>
          </a:p>
          <a:p>
            <a:pPr marL="342900" indent="-342900">
              <a:lnSpc>
                <a:spcPct val="110000"/>
              </a:lnSpc>
              <a:spcAft>
                <a:spcPts val="0"/>
              </a:spcAft>
              <a:buFont typeface="Arial" panose="020B0604020202020204" pitchFamily="34" charset="0"/>
              <a:buChar char="•"/>
            </a:pPr>
            <a:r>
              <a:rPr lang="es-MX" sz="1200" dirty="0">
                <a:latin typeface="Montserrat" panose="00000500000000000000" pitchFamily="2" charset="0"/>
                <a:cs typeface="Times New Roman" panose="02020603050405020304" pitchFamily="18" charset="0"/>
              </a:rPr>
              <a:t>94,12% de satisfacción de la  ciudadanía frente a la respuesta de peticiones</a:t>
            </a:r>
            <a:endParaRPr lang="es-ES" sz="1200" dirty="0">
              <a:latin typeface="Montserrat" panose="00000500000000000000" pitchFamily="2" charset="0"/>
              <a:cs typeface="Times New Roman" panose="02020603050405020304" pitchFamily="18" charset="0"/>
            </a:endParaRPr>
          </a:p>
          <a:p>
            <a:pPr marL="342900" indent="-342900">
              <a:lnSpc>
                <a:spcPct val="110000"/>
              </a:lnSpc>
              <a:spcAft>
                <a:spcPts val="0"/>
              </a:spcAft>
              <a:buFont typeface="Arial" panose="020B0604020202020204" pitchFamily="34" charset="0"/>
              <a:buChar char="•"/>
            </a:pPr>
            <a:r>
              <a:rPr lang="es-MX" sz="1200" dirty="0">
                <a:latin typeface="Montserrat" panose="00000500000000000000" pitchFamily="2" charset="0"/>
                <a:cs typeface="Times New Roman" panose="02020603050405020304" pitchFamily="18" charset="0"/>
              </a:rPr>
              <a:t>7,87% en el avance de las obligaciones presupuestales</a:t>
            </a:r>
            <a:endParaRPr lang="es-ES" sz="1200" dirty="0">
              <a:latin typeface="Montserrat" panose="00000500000000000000" pitchFamily="2" charset="0"/>
              <a:cs typeface="Times New Roman" panose="02020603050405020304" pitchFamily="18" charset="0"/>
            </a:endParaRPr>
          </a:p>
          <a:p>
            <a:pPr marL="342900" indent="-342900">
              <a:lnSpc>
                <a:spcPct val="110000"/>
              </a:lnSpc>
              <a:spcAft>
                <a:spcPts val="0"/>
              </a:spcAft>
              <a:buFont typeface="Arial" panose="020B0604020202020204" pitchFamily="34" charset="0"/>
              <a:buChar char="•"/>
            </a:pPr>
            <a:r>
              <a:rPr lang="es-MX" sz="1200" dirty="0">
                <a:latin typeface="Montserrat" panose="00000500000000000000" pitchFamily="2" charset="0"/>
                <a:cs typeface="Times New Roman" panose="02020603050405020304" pitchFamily="18" charset="0"/>
              </a:rPr>
              <a:t>99,89% en el cumplimiento de la ejecución del PAC</a:t>
            </a:r>
            <a:endParaRPr lang="es-ES" sz="1200" dirty="0">
              <a:latin typeface="Montserrat" panose="00000500000000000000" pitchFamily="2" charset="0"/>
              <a:cs typeface="Times New Roman" panose="02020603050405020304" pitchFamily="18" charset="0"/>
            </a:endParaRPr>
          </a:p>
          <a:p>
            <a:pPr marL="342900" indent="-342900">
              <a:lnSpc>
                <a:spcPct val="110000"/>
              </a:lnSpc>
              <a:spcAft>
                <a:spcPts val="0"/>
              </a:spcAft>
              <a:buFont typeface="Arial" panose="020B0604020202020204" pitchFamily="34" charset="0"/>
              <a:buChar char="•"/>
            </a:pPr>
            <a:endParaRPr lang="es-ES" sz="1200" dirty="0">
              <a:latin typeface="Montserrat" panose="00000500000000000000" pitchFamily="2" charset="0"/>
              <a:cs typeface="Times New Roman" panose="02020603050405020304" pitchFamily="18" charset="0"/>
            </a:endParaRPr>
          </a:p>
        </p:txBody>
      </p:sp>
      <p:grpSp>
        <p:nvGrpSpPr>
          <p:cNvPr id="21" name="Grupo 20">
            <a:extLst>
              <a:ext uri="{FF2B5EF4-FFF2-40B4-BE49-F238E27FC236}">
                <a16:creationId xmlns:a16="http://schemas.microsoft.com/office/drawing/2014/main" id="{89CFB6D2-F86C-B582-0097-AAACA7C95413}"/>
              </a:ext>
            </a:extLst>
          </p:cNvPr>
          <p:cNvGrpSpPr/>
          <p:nvPr/>
        </p:nvGrpSpPr>
        <p:grpSpPr>
          <a:xfrm>
            <a:off x="0" y="4897187"/>
            <a:ext cx="9278938" cy="345225"/>
            <a:chOff x="0" y="4874327"/>
            <a:chExt cx="9278938" cy="345225"/>
          </a:xfrm>
        </p:grpSpPr>
        <p:pic>
          <p:nvPicPr>
            <p:cNvPr id="22" name="Gráfico 3">
              <a:extLst>
                <a:ext uri="{FF2B5EF4-FFF2-40B4-BE49-F238E27FC236}">
                  <a16:creationId xmlns:a16="http://schemas.microsoft.com/office/drawing/2014/main" id="{565E3B36-3D17-AC38-57EC-865A363CF15A}"/>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flipV="1">
              <a:off x="0" y="5105159"/>
              <a:ext cx="9273639" cy="114393"/>
            </a:xfrm>
            <a:prstGeom prst="rect">
              <a:avLst/>
            </a:prstGeom>
          </p:spPr>
        </p:pic>
        <p:sp>
          <p:nvSpPr>
            <p:cNvPr id="23" name="CuadroTexto 22">
              <a:extLst>
                <a:ext uri="{FF2B5EF4-FFF2-40B4-BE49-F238E27FC236}">
                  <a16:creationId xmlns:a16="http://schemas.microsoft.com/office/drawing/2014/main" id="{1A86D068-816E-DD69-2687-9D769FC4DF23}"/>
                </a:ext>
              </a:extLst>
            </p:cNvPr>
            <p:cNvSpPr txBox="1"/>
            <p:nvPr/>
          </p:nvSpPr>
          <p:spPr>
            <a:xfrm>
              <a:off x="5938221" y="4874327"/>
              <a:ext cx="3340717" cy="230832"/>
            </a:xfrm>
            <a:prstGeom prst="rect">
              <a:avLst/>
            </a:prstGeom>
            <a:noFill/>
          </p:spPr>
          <p:txBody>
            <a:bodyPr wrap="square" rtlCol="0">
              <a:spAutoFit/>
            </a:bodyPr>
            <a:lstStyle/>
            <a:p>
              <a:r>
                <a:rPr lang="es-ES" sz="900" dirty="0">
                  <a:solidFill>
                    <a:schemeClr val="bg2">
                      <a:lumMod val="50000"/>
                    </a:schemeClr>
                  </a:solidFill>
                  <a:latin typeface="Montserrat Medium" pitchFamily="2" charset="0"/>
                </a:rPr>
                <a:t>Agencia para la Reincorporación y la Normalización</a:t>
              </a:r>
              <a:endParaRPr lang="en-US" sz="2000" dirty="0">
                <a:latin typeface="Montserrat Medium" pitchFamily="2" charset="0"/>
              </a:endParaRPr>
            </a:p>
          </p:txBody>
        </p:sp>
      </p:grpSp>
      <p:graphicFrame>
        <p:nvGraphicFramePr>
          <p:cNvPr id="7" name="Tabla 6">
            <a:extLst>
              <a:ext uri="{FF2B5EF4-FFF2-40B4-BE49-F238E27FC236}">
                <a16:creationId xmlns:a16="http://schemas.microsoft.com/office/drawing/2014/main" id="{DD005F74-FAF6-4231-B1C2-159F449B2375}"/>
              </a:ext>
            </a:extLst>
          </p:cNvPr>
          <p:cNvGraphicFramePr>
            <a:graphicFrameLocks noGrp="1"/>
          </p:cNvGraphicFramePr>
          <p:nvPr>
            <p:extLst>
              <p:ext uri="{D42A27DB-BD31-4B8C-83A1-F6EECF244321}">
                <p14:modId xmlns:p14="http://schemas.microsoft.com/office/powerpoint/2010/main" val="3231098715"/>
              </p:ext>
            </p:extLst>
          </p:nvPr>
        </p:nvGraphicFramePr>
        <p:xfrm>
          <a:off x="402771" y="3667308"/>
          <a:ext cx="8572845" cy="1245962"/>
        </p:xfrm>
        <a:graphic>
          <a:graphicData uri="http://schemas.openxmlformats.org/drawingml/2006/table">
            <a:tbl>
              <a:tblPr/>
              <a:tblGrid>
                <a:gridCol w="4284154">
                  <a:extLst>
                    <a:ext uri="{9D8B030D-6E8A-4147-A177-3AD203B41FA5}">
                      <a16:colId xmlns:a16="http://schemas.microsoft.com/office/drawing/2014/main" val="4161033221"/>
                    </a:ext>
                  </a:extLst>
                </a:gridCol>
                <a:gridCol w="4288691">
                  <a:extLst>
                    <a:ext uri="{9D8B030D-6E8A-4147-A177-3AD203B41FA5}">
                      <a16:colId xmlns:a16="http://schemas.microsoft.com/office/drawing/2014/main" val="1689767622"/>
                    </a:ext>
                  </a:extLst>
                </a:gridCol>
              </a:tblGrid>
              <a:tr h="147328">
                <a:tc>
                  <a:txBody>
                    <a:bodyPr/>
                    <a:lstStyle/>
                    <a:p>
                      <a:pPr algn="ctr" rtl="0" fontAlgn="ctr"/>
                      <a:r>
                        <a:rPr lang="es-CO" sz="900" b="1" i="0" u="none" strike="noStrike">
                          <a:solidFill>
                            <a:srgbClr val="000000"/>
                          </a:solidFill>
                          <a:effectLst/>
                          <a:latin typeface="Montserrat" panose="00000500000000000000" pitchFamily="2" charset="0"/>
                        </a:rPr>
                        <a:t>Indicadores Rezago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DD8E6"/>
                    </a:solidFill>
                  </a:tcPr>
                </a:tc>
                <a:tc>
                  <a:txBody>
                    <a:bodyPr/>
                    <a:lstStyle/>
                    <a:p>
                      <a:pPr algn="ctr" rtl="0" fontAlgn="ctr"/>
                      <a:r>
                        <a:rPr lang="es-CO" sz="900" b="1" i="0" u="none" strike="noStrike">
                          <a:solidFill>
                            <a:srgbClr val="000000"/>
                          </a:solidFill>
                          <a:effectLst/>
                          <a:latin typeface="Montserrat" panose="00000500000000000000" pitchFamily="2" charset="0"/>
                        </a:rPr>
                        <a:t>Indicadores Sobrecumplimiento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DD8E6"/>
                    </a:solidFill>
                  </a:tcPr>
                </a:tc>
                <a:extLst>
                  <a:ext uri="{0D108BD9-81ED-4DB2-BD59-A6C34878D82A}">
                    <a16:rowId xmlns:a16="http://schemas.microsoft.com/office/drawing/2014/main" val="585768905"/>
                  </a:ext>
                </a:extLst>
              </a:tr>
              <a:tr h="590664">
                <a:tc rowSpan="2">
                  <a:txBody>
                    <a:bodyPr/>
                    <a:lstStyle/>
                    <a:p>
                      <a:pPr algn="ctr" rtl="0" fontAlgn="ctr"/>
                      <a:r>
                        <a:rPr lang="es-MX" sz="900" b="0" i="0" u="none" strike="noStrike" dirty="0">
                          <a:solidFill>
                            <a:srgbClr val="000000"/>
                          </a:solidFill>
                          <a:effectLst/>
                          <a:latin typeface="Montserrat" panose="00000500000000000000" pitchFamily="2" charset="0"/>
                        </a:rPr>
                        <a:t>Atención oportuna a las Peticiones, Sugerencias, Quejas, Reclamos y Denuncias, Meta 100%, Resultado 99,91%.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MX" sz="900" b="0" i="0" u="none" strike="noStrike" dirty="0">
                          <a:solidFill>
                            <a:srgbClr val="000000"/>
                          </a:solidFill>
                          <a:effectLst/>
                          <a:latin typeface="Montserrat" panose="00000500000000000000" pitchFamily="2" charset="0"/>
                        </a:rPr>
                        <a:t>Nivel de Satisfacción de la ciudadanía frente a la respuesta de peticiones, Meta 88%, Resultado 94,12%,.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92257169"/>
                  </a:ext>
                </a:extLst>
              </a:tr>
              <a:tr h="318958">
                <a:tc vMerge="1">
                  <a:txBody>
                    <a:bodyPr/>
                    <a:lstStyle/>
                    <a:p>
                      <a:endParaRPr lang="es-CO"/>
                    </a:p>
                  </a:txBody>
                  <a:tcPr/>
                </a:tc>
                <a:tc>
                  <a:txBody>
                    <a:bodyPr/>
                    <a:lstStyle/>
                    <a:p>
                      <a:pPr algn="ctr" rtl="0" fontAlgn="ctr"/>
                      <a:r>
                        <a:rPr lang="es-MX" sz="900" b="0" i="0" u="none" strike="noStrike" dirty="0">
                          <a:solidFill>
                            <a:srgbClr val="000000"/>
                          </a:solidFill>
                          <a:effectLst/>
                          <a:latin typeface="Montserrat" panose="00000500000000000000" pitchFamily="2" charset="0"/>
                        </a:rPr>
                        <a:t>Avance de las obligaciones presupuestales, Meta 5,9%, Resultado 7,87%*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72348269"/>
                  </a:ext>
                </a:extLst>
              </a:tr>
              <a:tr h="189012">
                <a:tc gridSpan="2">
                  <a:txBody>
                    <a:bodyPr/>
                    <a:lstStyle/>
                    <a:p>
                      <a:pPr algn="ctr" rtl="0" fontAlgn="ctr"/>
                      <a:r>
                        <a:rPr lang="es-MX" sz="900" b="0" i="0" u="none" strike="noStrike" dirty="0">
                          <a:solidFill>
                            <a:srgbClr val="000000"/>
                          </a:solidFill>
                          <a:effectLst/>
                          <a:latin typeface="Montserrat" panose="00000500000000000000" pitchFamily="2" charset="0"/>
                        </a:rPr>
                        <a:t>* Aunque están por encima de la meta programada, el cumplimiento adicional no se interpreta como negativo</a:t>
                      </a: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tcPr>
                </a:tc>
                <a:tc hMerge="1">
                  <a:txBody>
                    <a:bodyPr/>
                    <a:lstStyle/>
                    <a:p>
                      <a:endParaRPr lang="es-CO"/>
                    </a:p>
                  </a:txBody>
                  <a:tcPr/>
                </a:tc>
                <a:extLst>
                  <a:ext uri="{0D108BD9-81ED-4DB2-BD59-A6C34878D82A}">
                    <a16:rowId xmlns:a16="http://schemas.microsoft.com/office/drawing/2014/main" val="2887109963"/>
                  </a:ext>
                </a:extLst>
              </a:tr>
            </a:tbl>
          </a:graphicData>
        </a:graphic>
      </p:graphicFrame>
      <p:sp>
        <p:nvSpPr>
          <p:cNvPr id="13" name="CuadroTexto 12">
            <a:extLst>
              <a:ext uri="{FF2B5EF4-FFF2-40B4-BE49-F238E27FC236}">
                <a16:creationId xmlns:a16="http://schemas.microsoft.com/office/drawing/2014/main" id="{9821BD5C-22F1-480B-B6CF-0F46428CD80D}"/>
              </a:ext>
            </a:extLst>
          </p:cNvPr>
          <p:cNvSpPr txBox="1"/>
          <p:nvPr/>
        </p:nvSpPr>
        <p:spPr>
          <a:xfrm>
            <a:off x="873058" y="2843024"/>
            <a:ext cx="1712167" cy="733219"/>
          </a:xfrm>
          <a:prstGeom prst="rect">
            <a:avLst/>
          </a:prstGeom>
          <a:solidFill>
            <a:schemeClr val="bg1"/>
          </a:solidFill>
          <a:ln w="19050">
            <a:solidFill>
              <a:srgbClr val="000066"/>
            </a:solidFill>
          </a:ln>
          <a:effectLst/>
          <a:scene3d>
            <a:camera prst="orthographicFront">
              <a:rot lat="0" lon="0" rev="0"/>
            </a:camera>
            <a:lightRig rig="contrasting" dir="t">
              <a:rot lat="0" lon="0" rev="7800000"/>
            </a:lightRig>
          </a:scene3d>
          <a:sp3d>
            <a:bevelT w="139700" h="139700"/>
          </a:sp3d>
        </p:spPr>
        <p:style>
          <a:lnRef idx="0">
            <a:scrgbClr r="0" g="0" b="0"/>
          </a:lnRef>
          <a:fillRef idx="0">
            <a:scrgbClr r="0" g="0" b="0"/>
          </a:fillRef>
          <a:effectRef idx="0">
            <a:scrgbClr r="0" g="0" b="0"/>
          </a:effectRef>
          <a:fontRef idx="minor">
            <a:schemeClr val="lt1"/>
          </a:fontRef>
        </p:style>
        <p:txBody>
          <a:bodyPr spcFirstLastPara="0" vert="horz" wrap="square" lIns="91440" tIns="68580" rIns="91440" bIns="68580" numCol="1" spcCol="1270" anchor="ctr" anchorCtr="0">
            <a:noAutofit/>
          </a:bodyPr>
          <a:lstStyle/>
          <a:p>
            <a:pPr lvl="0" algn="ctr" defTabSz="1600200">
              <a:lnSpc>
                <a:spcPct val="90000"/>
              </a:lnSpc>
              <a:spcBef>
                <a:spcPct val="0"/>
              </a:spcBef>
              <a:spcAft>
                <a:spcPct val="35000"/>
              </a:spcAft>
            </a:pPr>
            <a:r>
              <a:rPr lang="es-CO" sz="1100" dirty="0">
                <a:solidFill>
                  <a:schemeClr val="tx1"/>
                </a:solidFill>
                <a:latin typeface="Montserrat" panose="00000500000000000000" pitchFamily="2" charset="0"/>
                <a:cs typeface="Arial" panose="020B0604020202020204" pitchFamily="34" charset="0"/>
              </a:rPr>
              <a:t>12 Indicadores Frecuencia trimestral</a:t>
            </a:r>
          </a:p>
          <a:p>
            <a:pPr lvl="0" algn="ctr" defTabSz="1600200">
              <a:lnSpc>
                <a:spcPct val="90000"/>
              </a:lnSpc>
              <a:spcBef>
                <a:spcPct val="0"/>
              </a:spcBef>
              <a:spcAft>
                <a:spcPct val="35000"/>
              </a:spcAft>
            </a:pPr>
            <a:r>
              <a:rPr lang="es-CO" sz="1100" dirty="0">
                <a:solidFill>
                  <a:schemeClr val="tx1"/>
                </a:solidFill>
                <a:latin typeface="Montserrat" panose="00000500000000000000" pitchFamily="2" charset="0"/>
                <a:cs typeface="Arial" panose="020B0604020202020204" pitchFamily="34" charset="0"/>
              </a:rPr>
              <a:t>  4 indicadores T-1</a:t>
            </a:r>
            <a:endParaRPr lang="es-ES" sz="1100" kern="1200" dirty="0">
              <a:solidFill>
                <a:schemeClr val="tx1"/>
              </a:solidFill>
              <a:latin typeface="Montserrat" panose="00000500000000000000" pitchFamily="2" charset="0"/>
              <a:cs typeface="Arial" panose="020B0604020202020204" pitchFamily="34" charset="0"/>
            </a:endParaRPr>
          </a:p>
        </p:txBody>
      </p:sp>
      <p:pic>
        <p:nvPicPr>
          <p:cNvPr id="3" name="Imagen 2">
            <a:extLst>
              <a:ext uri="{FF2B5EF4-FFF2-40B4-BE49-F238E27FC236}">
                <a16:creationId xmlns:a16="http://schemas.microsoft.com/office/drawing/2014/main" id="{E41ABAD9-F959-459B-9E20-100EE4DAD433}"/>
              </a:ext>
            </a:extLst>
          </p:cNvPr>
          <p:cNvPicPr>
            <a:picLocks noChangeAspect="1"/>
          </p:cNvPicPr>
          <p:nvPr/>
        </p:nvPicPr>
        <p:blipFill>
          <a:blip r:embed="rId4"/>
          <a:stretch>
            <a:fillRect/>
          </a:stretch>
        </p:blipFill>
        <p:spPr>
          <a:xfrm>
            <a:off x="263413" y="530268"/>
            <a:ext cx="3011721" cy="2227419"/>
          </a:xfrm>
          <a:prstGeom prst="rect">
            <a:avLst/>
          </a:prstGeom>
        </p:spPr>
      </p:pic>
    </p:spTree>
    <p:extLst>
      <p:ext uri="{BB962C8B-B14F-4D97-AF65-F5344CB8AC3E}">
        <p14:creationId xmlns:p14="http://schemas.microsoft.com/office/powerpoint/2010/main" val="2906948810"/>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CuadroTexto 27">
            <a:extLst>
              <a:ext uri="{FF2B5EF4-FFF2-40B4-BE49-F238E27FC236}">
                <a16:creationId xmlns:a16="http://schemas.microsoft.com/office/drawing/2014/main" id="{8600DE4E-4A8D-70D5-7EE8-30AFF747E06A}"/>
              </a:ext>
            </a:extLst>
          </p:cNvPr>
          <p:cNvSpPr txBox="1"/>
          <p:nvPr/>
        </p:nvSpPr>
        <p:spPr>
          <a:xfrm>
            <a:off x="2789424" y="32121"/>
            <a:ext cx="6425022" cy="607730"/>
          </a:xfrm>
          <a:prstGeom prst="rect">
            <a:avLst/>
          </a:prstGeom>
          <a:noFill/>
        </p:spPr>
        <p:txBody>
          <a:bodyPr wrap="square" rtlCol="0">
            <a:spAutoFit/>
          </a:bodyPr>
          <a:lstStyle>
            <a:defPPr>
              <a:defRPr lang="en-US"/>
            </a:defPPr>
            <a:lvl1pPr>
              <a:defRPr sz="3349" b="1">
                <a:solidFill>
                  <a:srgbClr val="000000"/>
                </a:solidFill>
                <a:latin typeface="Montserrat SemiBold" pitchFamily="2" charset="77"/>
                <a:ea typeface="+mj-ea"/>
                <a:cs typeface="+mj-cs"/>
              </a:defRPr>
            </a:lvl1pPr>
          </a:lstStyle>
          <a:p>
            <a:pPr algn="r"/>
            <a:r>
              <a:rPr lang="es-CO" sz="3200" dirty="0">
                <a:solidFill>
                  <a:schemeClr val="bg2">
                    <a:lumMod val="25000"/>
                  </a:schemeClr>
                </a:solidFill>
                <a:latin typeface="Montserrat" pitchFamily="2" charset="77"/>
                <a:ea typeface="+mn-ea"/>
                <a:cs typeface="+mn-cs"/>
              </a:rPr>
              <a:t>Plan de Acción Institucional </a:t>
            </a:r>
          </a:p>
        </p:txBody>
      </p:sp>
      <p:sp>
        <p:nvSpPr>
          <p:cNvPr id="41" name="CuadroTexto 40">
            <a:extLst>
              <a:ext uri="{FF2B5EF4-FFF2-40B4-BE49-F238E27FC236}">
                <a16:creationId xmlns:a16="http://schemas.microsoft.com/office/drawing/2014/main" id="{D0AB7370-C069-B6FE-8A78-BD558280E6C3}"/>
              </a:ext>
            </a:extLst>
          </p:cNvPr>
          <p:cNvSpPr txBox="1"/>
          <p:nvPr/>
        </p:nvSpPr>
        <p:spPr>
          <a:xfrm>
            <a:off x="638512" y="3668537"/>
            <a:ext cx="2031165" cy="837907"/>
          </a:xfrm>
          <a:prstGeom prst="rect">
            <a:avLst/>
          </a:prstGeom>
          <a:solidFill>
            <a:schemeClr val="bg1"/>
          </a:solidFill>
          <a:ln w="19050">
            <a:solidFill>
              <a:srgbClr val="000066"/>
            </a:solidFill>
          </a:ln>
          <a:effectLst/>
          <a:scene3d>
            <a:camera prst="orthographicFront">
              <a:rot lat="0" lon="0" rev="0"/>
            </a:camera>
            <a:lightRig rig="contrasting" dir="t">
              <a:rot lat="0" lon="0" rev="7800000"/>
            </a:lightRig>
          </a:scene3d>
          <a:sp3d>
            <a:bevelT w="139700" h="139700"/>
          </a:sp3d>
        </p:spPr>
        <p:style>
          <a:lnRef idx="0">
            <a:scrgbClr r="0" g="0" b="0"/>
          </a:lnRef>
          <a:fillRef idx="0">
            <a:scrgbClr r="0" g="0" b="0"/>
          </a:fillRef>
          <a:effectRef idx="0">
            <a:scrgbClr r="0" g="0" b="0"/>
          </a:effectRef>
          <a:fontRef idx="minor">
            <a:schemeClr val="lt1"/>
          </a:fontRef>
        </p:style>
        <p:txBody>
          <a:bodyPr spcFirstLastPara="0" vert="horz" wrap="square" lIns="91440" tIns="68580" rIns="91440" bIns="68580" numCol="1" spcCol="1270" anchor="ctr" anchorCtr="0">
            <a:noAutofit/>
          </a:bodyPr>
          <a:lstStyle/>
          <a:p>
            <a:pPr lvl="0" algn="ctr" defTabSz="1600200">
              <a:lnSpc>
                <a:spcPct val="90000"/>
              </a:lnSpc>
              <a:spcBef>
                <a:spcPct val="0"/>
              </a:spcBef>
              <a:spcAft>
                <a:spcPct val="35000"/>
              </a:spcAft>
            </a:pPr>
            <a:r>
              <a:rPr lang="es-CO" sz="1250" dirty="0">
                <a:solidFill>
                  <a:schemeClr val="tx1"/>
                </a:solidFill>
                <a:latin typeface="Montserrat" panose="00000500000000000000" pitchFamily="2" charset="0"/>
                <a:cs typeface="Arial" panose="020B0604020202020204" pitchFamily="34" charset="0"/>
              </a:rPr>
              <a:t>37 Indicadores Frecuencia trimestral</a:t>
            </a:r>
          </a:p>
          <a:p>
            <a:pPr lvl="0" algn="ctr" defTabSz="1600200">
              <a:lnSpc>
                <a:spcPct val="90000"/>
              </a:lnSpc>
              <a:spcBef>
                <a:spcPct val="0"/>
              </a:spcBef>
              <a:spcAft>
                <a:spcPct val="35000"/>
              </a:spcAft>
            </a:pPr>
            <a:r>
              <a:rPr lang="es-CO" sz="1250" dirty="0">
                <a:solidFill>
                  <a:schemeClr val="tx1"/>
                </a:solidFill>
                <a:latin typeface="Montserrat" panose="00000500000000000000" pitchFamily="2" charset="0"/>
                <a:cs typeface="Arial" panose="020B0604020202020204" pitchFamily="34" charset="0"/>
              </a:rPr>
              <a:t> 21 indicadores T-1 </a:t>
            </a:r>
            <a:endParaRPr lang="es-ES" sz="1250" kern="1200" dirty="0">
              <a:solidFill>
                <a:schemeClr val="tx1"/>
              </a:solidFill>
              <a:latin typeface="Montserrat" panose="00000500000000000000" pitchFamily="2" charset="0"/>
              <a:cs typeface="Arial" panose="020B0604020202020204" pitchFamily="34" charset="0"/>
            </a:endParaRPr>
          </a:p>
        </p:txBody>
      </p:sp>
      <p:grpSp>
        <p:nvGrpSpPr>
          <p:cNvPr id="21" name="Grupo 20">
            <a:extLst>
              <a:ext uri="{FF2B5EF4-FFF2-40B4-BE49-F238E27FC236}">
                <a16:creationId xmlns:a16="http://schemas.microsoft.com/office/drawing/2014/main" id="{89CFB6D2-F86C-B582-0097-AAACA7C95413}"/>
              </a:ext>
            </a:extLst>
          </p:cNvPr>
          <p:cNvGrpSpPr/>
          <p:nvPr/>
        </p:nvGrpSpPr>
        <p:grpSpPr>
          <a:xfrm>
            <a:off x="0" y="4874327"/>
            <a:ext cx="9278938" cy="345225"/>
            <a:chOff x="0" y="4874327"/>
            <a:chExt cx="9278938" cy="345225"/>
          </a:xfrm>
        </p:grpSpPr>
        <p:pic>
          <p:nvPicPr>
            <p:cNvPr id="22" name="Gráfico 3">
              <a:extLst>
                <a:ext uri="{FF2B5EF4-FFF2-40B4-BE49-F238E27FC236}">
                  <a16:creationId xmlns:a16="http://schemas.microsoft.com/office/drawing/2014/main" id="{565E3B36-3D17-AC38-57EC-865A363CF15A}"/>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flipV="1">
              <a:off x="0" y="5105159"/>
              <a:ext cx="9273639" cy="114393"/>
            </a:xfrm>
            <a:prstGeom prst="rect">
              <a:avLst/>
            </a:prstGeom>
          </p:spPr>
        </p:pic>
        <p:sp>
          <p:nvSpPr>
            <p:cNvPr id="23" name="CuadroTexto 22">
              <a:extLst>
                <a:ext uri="{FF2B5EF4-FFF2-40B4-BE49-F238E27FC236}">
                  <a16:creationId xmlns:a16="http://schemas.microsoft.com/office/drawing/2014/main" id="{1A86D068-816E-DD69-2687-9D769FC4DF23}"/>
                </a:ext>
              </a:extLst>
            </p:cNvPr>
            <p:cNvSpPr txBox="1"/>
            <p:nvPr/>
          </p:nvSpPr>
          <p:spPr>
            <a:xfrm>
              <a:off x="5938221" y="4874327"/>
              <a:ext cx="3340717" cy="230832"/>
            </a:xfrm>
            <a:prstGeom prst="rect">
              <a:avLst/>
            </a:prstGeom>
            <a:noFill/>
          </p:spPr>
          <p:txBody>
            <a:bodyPr wrap="square" rtlCol="0">
              <a:spAutoFit/>
            </a:bodyPr>
            <a:lstStyle/>
            <a:p>
              <a:r>
                <a:rPr lang="es-ES" sz="900" dirty="0">
                  <a:solidFill>
                    <a:schemeClr val="bg2">
                      <a:lumMod val="50000"/>
                    </a:schemeClr>
                  </a:solidFill>
                  <a:latin typeface="Montserrat Medium" pitchFamily="2" charset="0"/>
                </a:rPr>
                <a:t>Agencia para la Reincorporación y la Normalización</a:t>
              </a:r>
              <a:endParaRPr lang="en-US" sz="2000" dirty="0">
                <a:latin typeface="Montserrat Medium" pitchFamily="2" charset="0"/>
              </a:endParaRPr>
            </a:p>
          </p:txBody>
        </p:sp>
      </p:grpSp>
      <p:sp>
        <p:nvSpPr>
          <p:cNvPr id="13" name="CuadroTexto 12">
            <a:extLst>
              <a:ext uri="{FF2B5EF4-FFF2-40B4-BE49-F238E27FC236}">
                <a16:creationId xmlns:a16="http://schemas.microsoft.com/office/drawing/2014/main" id="{D3E45DE3-37DA-4F76-86ED-C270275DEAB4}"/>
              </a:ext>
            </a:extLst>
          </p:cNvPr>
          <p:cNvSpPr txBox="1"/>
          <p:nvPr/>
        </p:nvSpPr>
        <p:spPr>
          <a:xfrm>
            <a:off x="3248759" y="3490781"/>
            <a:ext cx="2689462" cy="1223412"/>
          </a:xfrm>
          <a:prstGeom prst="rect">
            <a:avLst/>
          </a:prstGeom>
          <a:noFill/>
        </p:spPr>
        <p:txBody>
          <a:bodyPr wrap="square" rtlCol="0">
            <a:spAutoFit/>
          </a:bodyPr>
          <a:lstStyle/>
          <a:p>
            <a:pPr algn="ctr"/>
            <a:r>
              <a:rPr lang="es-MX" sz="1050" b="1" dirty="0">
                <a:latin typeface="Montserrat" panose="00000500000000000000" pitchFamily="2" charset="0"/>
              </a:rPr>
              <a:t>Objetivo 1. </a:t>
            </a:r>
            <a:r>
              <a:rPr lang="es-MX" sz="1050" dirty="0">
                <a:latin typeface="Montserrat" panose="00000500000000000000" pitchFamily="2" charset="0"/>
              </a:rPr>
              <a:t>Diseñar e implementar las políticas y programas para la población participante, su grupo familiar o redes de apoyo, con base en sus necesidades y orientados a la garantía de sus derechos y la vida digna</a:t>
            </a:r>
            <a:endParaRPr lang="es-CO" sz="1050" dirty="0">
              <a:latin typeface="Montserrat" panose="00000500000000000000" pitchFamily="2" charset="0"/>
            </a:endParaRPr>
          </a:p>
        </p:txBody>
      </p:sp>
      <p:sp>
        <p:nvSpPr>
          <p:cNvPr id="14" name="CuadroTexto 13">
            <a:extLst>
              <a:ext uri="{FF2B5EF4-FFF2-40B4-BE49-F238E27FC236}">
                <a16:creationId xmlns:a16="http://schemas.microsoft.com/office/drawing/2014/main" id="{C3D43EDE-542D-43E3-9C4F-E435B0928BA5}"/>
              </a:ext>
            </a:extLst>
          </p:cNvPr>
          <p:cNvSpPr txBox="1"/>
          <p:nvPr/>
        </p:nvSpPr>
        <p:spPr>
          <a:xfrm>
            <a:off x="5938221" y="3490781"/>
            <a:ext cx="3156478" cy="915635"/>
          </a:xfrm>
          <a:prstGeom prst="rect">
            <a:avLst/>
          </a:prstGeom>
          <a:noFill/>
        </p:spPr>
        <p:txBody>
          <a:bodyPr wrap="square">
            <a:spAutoFit/>
          </a:bodyPr>
          <a:lstStyle/>
          <a:p>
            <a:pPr marL="171450" indent="-171450" algn="just">
              <a:buFont typeface="Arial" panose="020B0604020202020204" pitchFamily="34" charset="0"/>
              <a:buChar char="•"/>
            </a:pPr>
            <a:r>
              <a:rPr lang="es-MX" sz="1100" b="1" dirty="0">
                <a:latin typeface="Montserrat" panose="00000500000000000000" pitchFamily="2" charset="0"/>
              </a:rPr>
              <a:t>48 </a:t>
            </a:r>
            <a:r>
              <a:rPr lang="es-MX" sz="1050" dirty="0">
                <a:latin typeface="Montserrat" panose="00000500000000000000" pitchFamily="2" charset="0"/>
              </a:rPr>
              <a:t>personas (11 mujeres y 37 hombres) finalizaron su proceso de Reintegración</a:t>
            </a:r>
          </a:p>
          <a:p>
            <a:pPr marL="171450" indent="-171450" algn="just">
              <a:buFont typeface="Arial" panose="020B0604020202020204" pitchFamily="34" charset="0"/>
              <a:buChar char="•"/>
            </a:pPr>
            <a:r>
              <a:rPr lang="es-MX" sz="1050" dirty="0">
                <a:latin typeface="Montserrat" panose="00000500000000000000" pitchFamily="2" charset="0"/>
              </a:rPr>
              <a:t>Atención del </a:t>
            </a:r>
            <a:r>
              <a:rPr lang="es-MX" sz="1100" b="1" dirty="0">
                <a:latin typeface="Montserrat" panose="00000500000000000000" pitchFamily="2" charset="0"/>
              </a:rPr>
              <a:t>88% </a:t>
            </a:r>
            <a:r>
              <a:rPr lang="es-MX" sz="1050" dirty="0">
                <a:latin typeface="Montserrat" panose="00000500000000000000" pitchFamily="2" charset="0"/>
              </a:rPr>
              <a:t>equivalente 15.043 personas (3.768 mujeres y 11.275 hombres)</a:t>
            </a:r>
          </a:p>
        </p:txBody>
      </p:sp>
      <p:sp>
        <p:nvSpPr>
          <p:cNvPr id="16" name="CuadroTexto 15">
            <a:extLst>
              <a:ext uri="{FF2B5EF4-FFF2-40B4-BE49-F238E27FC236}">
                <a16:creationId xmlns:a16="http://schemas.microsoft.com/office/drawing/2014/main" id="{3BCF6D46-C488-4C90-A61C-FCA658E7AA78}"/>
              </a:ext>
            </a:extLst>
          </p:cNvPr>
          <p:cNvSpPr txBox="1"/>
          <p:nvPr/>
        </p:nvSpPr>
        <p:spPr>
          <a:xfrm>
            <a:off x="3384261" y="3178520"/>
            <a:ext cx="1919115" cy="307777"/>
          </a:xfrm>
          <a:prstGeom prst="rect">
            <a:avLst/>
          </a:prstGeom>
          <a:noFill/>
        </p:spPr>
        <p:txBody>
          <a:bodyPr wrap="none" rtlCol="0">
            <a:spAutoFit/>
          </a:bodyPr>
          <a:lstStyle/>
          <a:p>
            <a:r>
              <a:rPr lang="es-MX" sz="1400" b="1" dirty="0">
                <a:latin typeface="Montserrat" panose="00000500000000000000" pitchFamily="2" charset="0"/>
                <a:cs typeface="Times New Roman" panose="02020603050405020304" pitchFamily="18" charset="0"/>
              </a:rPr>
              <a:t>Principales Logros</a:t>
            </a:r>
            <a:endParaRPr lang="es-CO" sz="1400" b="1" dirty="0">
              <a:latin typeface="Montserrat" panose="00000500000000000000" pitchFamily="2" charset="0"/>
              <a:cs typeface="Times New Roman" panose="02020603050405020304" pitchFamily="18" charset="0"/>
            </a:endParaRPr>
          </a:p>
        </p:txBody>
      </p:sp>
      <p:graphicFrame>
        <p:nvGraphicFramePr>
          <p:cNvPr id="17" name="Tabla 16">
            <a:extLst>
              <a:ext uri="{FF2B5EF4-FFF2-40B4-BE49-F238E27FC236}">
                <a16:creationId xmlns:a16="http://schemas.microsoft.com/office/drawing/2014/main" id="{62216CAE-2678-51D7-D993-AA974CC797B2}"/>
              </a:ext>
            </a:extLst>
          </p:cNvPr>
          <p:cNvGraphicFramePr>
            <a:graphicFrameLocks noGrp="1"/>
          </p:cNvGraphicFramePr>
          <p:nvPr>
            <p:extLst>
              <p:ext uri="{D42A27DB-BD31-4B8C-83A1-F6EECF244321}">
                <p14:modId xmlns:p14="http://schemas.microsoft.com/office/powerpoint/2010/main" val="1686881743"/>
              </p:ext>
            </p:extLst>
          </p:nvPr>
        </p:nvGraphicFramePr>
        <p:xfrm>
          <a:off x="3938094" y="1145333"/>
          <a:ext cx="5156605" cy="1642221"/>
        </p:xfrm>
        <a:graphic>
          <a:graphicData uri="http://schemas.openxmlformats.org/drawingml/2006/table">
            <a:tbl>
              <a:tblPr/>
              <a:tblGrid>
                <a:gridCol w="1201065">
                  <a:extLst>
                    <a:ext uri="{9D8B030D-6E8A-4147-A177-3AD203B41FA5}">
                      <a16:colId xmlns:a16="http://schemas.microsoft.com/office/drawing/2014/main" val="4161033221"/>
                    </a:ext>
                  </a:extLst>
                </a:gridCol>
                <a:gridCol w="3955540">
                  <a:extLst>
                    <a:ext uri="{9D8B030D-6E8A-4147-A177-3AD203B41FA5}">
                      <a16:colId xmlns:a16="http://schemas.microsoft.com/office/drawing/2014/main" val="1689767622"/>
                    </a:ext>
                  </a:extLst>
                </a:gridCol>
              </a:tblGrid>
              <a:tr h="171450">
                <a:tc>
                  <a:txBody>
                    <a:bodyPr/>
                    <a:lstStyle/>
                    <a:p>
                      <a:pPr algn="ctr" rtl="0" fontAlgn="ctr"/>
                      <a:r>
                        <a:rPr lang="es-CO" sz="900" b="1" i="0" u="none" strike="noStrike">
                          <a:solidFill>
                            <a:srgbClr val="000000"/>
                          </a:solidFill>
                          <a:effectLst/>
                          <a:latin typeface="Montserrat" panose="00000500000000000000" pitchFamily="2" charset="0"/>
                        </a:rPr>
                        <a:t>Indicadores Rezago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DD8E6"/>
                    </a:solidFill>
                  </a:tcPr>
                </a:tc>
                <a:tc>
                  <a:txBody>
                    <a:bodyPr/>
                    <a:lstStyle/>
                    <a:p>
                      <a:pPr algn="ctr" rtl="0" fontAlgn="ctr"/>
                      <a:r>
                        <a:rPr lang="es-CO" sz="900" b="1" i="0" u="none" strike="noStrike">
                          <a:solidFill>
                            <a:srgbClr val="000000"/>
                          </a:solidFill>
                          <a:effectLst/>
                          <a:latin typeface="Montserrat" panose="00000500000000000000" pitchFamily="2" charset="0"/>
                        </a:rPr>
                        <a:t>Indicadores Sobrecumplimiento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DD8E6"/>
                    </a:solidFill>
                  </a:tcPr>
                </a:tc>
                <a:extLst>
                  <a:ext uri="{0D108BD9-81ED-4DB2-BD59-A6C34878D82A}">
                    <a16:rowId xmlns:a16="http://schemas.microsoft.com/office/drawing/2014/main" val="585768905"/>
                  </a:ext>
                </a:extLst>
              </a:tr>
              <a:tr h="651621">
                <a:tc rowSpan="2">
                  <a:txBody>
                    <a:bodyPr/>
                    <a:lstStyle/>
                    <a:p>
                      <a:pPr algn="ctr" rtl="0" fontAlgn="ctr"/>
                      <a:r>
                        <a:rPr lang="es-MX" sz="900" b="0" i="0" u="none" strike="noStrike" dirty="0">
                          <a:solidFill>
                            <a:srgbClr val="000000"/>
                          </a:solidFill>
                          <a:effectLst/>
                          <a:latin typeface="Montserrat" panose="00000500000000000000" pitchFamily="2" charset="0"/>
                        </a:rPr>
                        <a:t>Ninguno</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lvl="0" indent="0" algn="ctr" defTabSz="695950" rtl="0" eaLnBrk="1" fontAlgn="ctr" latinLnBrk="0" hangingPunct="1">
                        <a:lnSpc>
                          <a:spcPct val="100000"/>
                        </a:lnSpc>
                        <a:spcBef>
                          <a:spcPts val="0"/>
                        </a:spcBef>
                        <a:spcAft>
                          <a:spcPts val="0"/>
                        </a:spcAft>
                        <a:buClrTx/>
                        <a:buSzTx/>
                        <a:buFontTx/>
                        <a:buNone/>
                        <a:tabLst/>
                        <a:defRPr/>
                      </a:pPr>
                      <a:r>
                        <a:rPr lang="es-MX" sz="900" b="0" u="none" strike="noStrike" dirty="0">
                          <a:effectLst/>
                          <a:latin typeface="Montserrat" panose="00000500000000000000" pitchFamily="2" charset="0"/>
                        </a:rPr>
                        <a:t>(%) Avance de los compromisos presupuestales</a:t>
                      </a:r>
                      <a:r>
                        <a:rPr lang="es-MX" sz="900" b="0" i="0" u="none" strike="noStrike" dirty="0">
                          <a:solidFill>
                            <a:srgbClr val="000000"/>
                          </a:solidFill>
                          <a:effectLst/>
                          <a:latin typeface="Montserrat" panose="00000500000000000000" pitchFamily="2" charset="0"/>
                        </a:rPr>
                        <a:t>, Meta 20,07%, Resultado 31,35%*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92257169"/>
                  </a:ext>
                </a:extLst>
              </a:tr>
              <a:tr h="514350">
                <a:tc vMerge="1">
                  <a:txBody>
                    <a:bodyPr/>
                    <a:lstStyle/>
                    <a:p>
                      <a:endParaRPr lang="es-CO"/>
                    </a:p>
                  </a:txBody>
                  <a:tcPr/>
                </a:tc>
                <a:tc>
                  <a:txBody>
                    <a:bodyPr/>
                    <a:lstStyle/>
                    <a:p>
                      <a:pPr algn="ctr" rtl="0" fontAlgn="ctr"/>
                      <a:r>
                        <a:rPr lang="es-MX" sz="900" b="0" i="0" u="none" strike="noStrike" dirty="0">
                          <a:solidFill>
                            <a:srgbClr val="000000"/>
                          </a:solidFill>
                          <a:effectLst/>
                          <a:latin typeface="Montserrat" panose="00000500000000000000" pitchFamily="2" charset="0"/>
                        </a:rPr>
                        <a:t>Avance de las obligaciones presupuestales, Meta 5,9%, Resultado 7,87%*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72348269"/>
                  </a:ext>
                </a:extLst>
              </a:tr>
              <a:tr h="304800">
                <a:tc gridSpan="2">
                  <a:txBody>
                    <a:bodyPr/>
                    <a:lstStyle/>
                    <a:p>
                      <a:pPr algn="ctr" rtl="0" fontAlgn="ctr"/>
                      <a:r>
                        <a:rPr lang="es-MX" sz="900" b="0" i="0" u="none" strike="noStrike" dirty="0">
                          <a:solidFill>
                            <a:srgbClr val="000000"/>
                          </a:solidFill>
                          <a:effectLst/>
                          <a:latin typeface="Montserrat" panose="00000500000000000000" pitchFamily="2" charset="0"/>
                        </a:rPr>
                        <a:t>* Aunque están por encima de la meta programada, el cumplimiento adicional no se interpreta como negativo</a:t>
                      </a: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tcPr>
                </a:tc>
                <a:tc hMerge="1">
                  <a:txBody>
                    <a:bodyPr/>
                    <a:lstStyle/>
                    <a:p>
                      <a:endParaRPr lang="es-CO"/>
                    </a:p>
                  </a:txBody>
                  <a:tcPr/>
                </a:tc>
                <a:extLst>
                  <a:ext uri="{0D108BD9-81ED-4DB2-BD59-A6C34878D82A}">
                    <a16:rowId xmlns:a16="http://schemas.microsoft.com/office/drawing/2014/main" val="2887109963"/>
                  </a:ext>
                </a:extLst>
              </a:tr>
            </a:tbl>
          </a:graphicData>
        </a:graphic>
      </p:graphicFrame>
      <p:pic>
        <p:nvPicPr>
          <p:cNvPr id="3" name="Imagen 2">
            <a:extLst>
              <a:ext uri="{FF2B5EF4-FFF2-40B4-BE49-F238E27FC236}">
                <a16:creationId xmlns:a16="http://schemas.microsoft.com/office/drawing/2014/main" id="{13A5953E-6637-2821-D759-D7888917F9E0}"/>
              </a:ext>
            </a:extLst>
          </p:cNvPr>
          <p:cNvPicPr>
            <a:picLocks noChangeAspect="1"/>
          </p:cNvPicPr>
          <p:nvPr/>
        </p:nvPicPr>
        <p:blipFill rotWithShape="1">
          <a:blip r:embed="rId4"/>
          <a:srcRect l="12765" t="13458" r="15932" b="12372"/>
          <a:stretch/>
        </p:blipFill>
        <p:spPr>
          <a:xfrm>
            <a:off x="309363" y="1177671"/>
            <a:ext cx="2689462" cy="2154737"/>
          </a:xfrm>
          <a:prstGeom prst="rect">
            <a:avLst/>
          </a:prstGeom>
        </p:spPr>
      </p:pic>
    </p:spTree>
    <p:extLst>
      <p:ext uri="{BB962C8B-B14F-4D97-AF65-F5344CB8AC3E}">
        <p14:creationId xmlns:p14="http://schemas.microsoft.com/office/powerpoint/2010/main" val="2657163999"/>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CuadroTexto 27">
            <a:extLst>
              <a:ext uri="{FF2B5EF4-FFF2-40B4-BE49-F238E27FC236}">
                <a16:creationId xmlns:a16="http://schemas.microsoft.com/office/drawing/2014/main" id="{8600DE4E-4A8D-70D5-7EE8-30AFF747E06A}"/>
              </a:ext>
            </a:extLst>
          </p:cNvPr>
          <p:cNvSpPr txBox="1"/>
          <p:nvPr/>
        </p:nvSpPr>
        <p:spPr>
          <a:xfrm>
            <a:off x="2911337" y="20780"/>
            <a:ext cx="6362302" cy="607730"/>
          </a:xfrm>
          <a:prstGeom prst="rect">
            <a:avLst/>
          </a:prstGeom>
          <a:noFill/>
        </p:spPr>
        <p:txBody>
          <a:bodyPr wrap="square" rtlCol="0">
            <a:spAutoFit/>
          </a:bodyPr>
          <a:lstStyle>
            <a:defPPr>
              <a:defRPr lang="en-US"/>
            </a:defPPr>
            <a:lvl1pPr>
              <a:defRPr sz="3349" b="1">
                <a:solidFill>
                  <a:srgbClr val="000000"/>
                </a:solidFill>
                <a:latin typeface="Montserrat SemiBold" pitchFamily="2" charset="77"/>
                <a:ea typeface="+mj-ea"/>
                <a:cs typeface="+mj-cs"/>
              </a:defRPr>
            </a:lvl1pPr>
          </a:lstStyle>
          <a:p>
            <a:pPr algn="r"/>
            <a:r>
              <a:rPr lang="es-CO" sz="3200" dirty="0">
                <a:solidFill>
                  <a:schemeClr val="bg2">
                    <a:lumMod val="25000"/>
                  </a:schemeClr>
                </a:solidFill>
                <a:latin typeface="Montserrat" pitchFamily="2" charset="77"/>
                <a:ea typeface="+mn-ea"/>
                <a:cs typeface="+mn-cs"/>
              </a:rPr>
              <a:t>Plan de Acción Institucional </a:t>
            </a:r>
          </a:p>
        </p:txBody>
      </p:sp>
      <p:grpSp>
        <p:nvGrpSpPr>
          <p:cNvPr id="21" name="Grupo 20">
            <a:extLst>
              <a:ext uri="{FF2B5EF4-FFF2-40B4-BE49-F238E27FC236}">
                <a16:creationId xmlns:a16="http://schemas.microsoft.com/office/drawing/2014/main" id="{89CFB6D2-F86C-B582-0097-AAACA7C95413}"/>
              </a:ext>
            </a:extLst>
          </p:cNvPr>
          <p:cNvGrpSpPr/>
          <p:nvPr/>
        </p:nvGrpSpPr>
        <p:grpSpPr>
          <a:xfrm>
            <a:off x="0" y="4874327"/>
            <a:ext cx="9278938" cy="345225"/>
            <a:chOff x="0" y="4874327"/>
            <a:chExt cx="9278938" cy="345225"/>
          </a:xfrm>
        </p:grpSpPr>
        <p:pic>
          <p:nvPicPr>
            <p:cNvPr id="22" name="Gráfico 3">
              <a:extLst>
                <a:ext uri="{FF2B5EF4-FFF2-40B4-BE49-F238E27FC236}">
                  <a16:creationId xmlns:a16="http://schemas.microsoft.com/office/drawing/2014/main" id="{565E3B36-3D17-AC38-57EC-865A363CF15A}"/>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flipV="1">
              <a:off x="0" y="5105159"/>
              <a:ext cx="9273639" cy="114393"/>
            </a:xfrm>
            <a:prstGeom prst="rect">
              <a:avLst/>
            </a:prstGeom>
          </p:spPr>
        </p:pic>
        <p:sp>
          <p:nvSpPr>
            <p:cNvPr id="23" name="CuadroTexto 22">
              <a:extLst>
                <a:ext uri="{FF2B5EF4-FFF2-40B4-BE49-F238E27FC236}">
                  <a16:creationId xmlns:a16="http://schemas.microsoft.com/office/drawing/2014/main" id="{1A86D068-816E-DD69-2687-9D769FC4DF23}"/>
                </a:ext>
              </a:extLst>
            </p:cNvPr>
            <p:cNvSpPr txBox="1"/>
            <p:nvPr/>
          </p:nvSpPr>
          <p:spPr>
            <a:xfrm>
              <a:off x="5938221" y="4874327"/>
              <a:ext cx="3340717" cy="230832"/>
            </a:xfrm>
            <a:prstGeom prst="rect">
              <a:avLst/>
            </a:prstGeom>
            <a:noFill/>
          </p:spPr>
          <p:txBody>
            <a:bodyPr wrap="square" rtlCol="0">
              <a:spAutoFit/>
            </a:bodyPr>
            <a:lstStyle/>
            <a:p>
              <a:r>
                <a:rPr lang="es-ES" sz="900" dirty="0">
                  <a:solidFill>
                    <a:schemeClr val="bg2">
                      <a:lumMod val="50000"/>
                    </a:schemeClr>
                  </a:solidFill>
                  <a:latin typeface="Montserrat Medium" pitchFamily="2" charset="0"/>
                </a:rPr>
                <a:t>Agencia para la Reincorporación y la Normalización</a:t>
              </a:r>
              <a:endParaRPr lang="en-US" sz="2000" dirty="0">
                <a:latin typeface="Montserrat Medium" pitchFamily="2" charset="0"/>
              </a:endParaRPr>
            </a:p>
          </p:txBody>
        </p:sp>
      </p:grpSp>
      <p:sp>
        <p:nvSpPr>
          <p:cNvPr id="17" name="CuadroTexto 16">
            <a:extLst>
              <a:ext uri="{FF2B5EF4-FFF2-40B4-BE49-F238E27FC236}">
                <a16:creationId xmlns:a16="http://schemas.microsoft.com/office/drawing/2014/main" id="{0115FBAA-F5AC-468E-B3C7-A5B2F7BF12B0}"/>
              </a:ext>
            </a:extLst>
          </p:cNvPr>
          <p:cNvSpPr txBox="1"/>
          <p:nvPr/>
        </p:nvSpPr>
        <p:spPr>
          <a:xfrm>
            <a:off x="474540" y="2023168"/>
            <a:ext cx="2217430" cy="1015663"/>
          </a:xfrm>
          <a:prstGeom prst="rect">
            <a:avLst/>
          </a:prstGeom>
          <a:noFill/>
        </p:spPr>
        <p:txBody>
          <a:bodyPr wrap="square">
            <a:spAutoFit/>
          </a:bodyPr>
          <a:lstStyle>
            <a:defPPr>
              <a:defRPr lang="en-US"/>
            </a:defPPr>
            <a:lvl1pPr>
              <a:defRPr sz="1100">
                <a:latin typeface="Montserrat" panose="00000500000000000000" pitchFamily="2" charset="0"/>
              </a:defRPr>
            </a:lvl1pPr>
          </a:lstStyle>
          <a:p>
            <a:pPr algn="ctr"/>
            <a:r>
              <a:rPr lang="es-MX" sz="1000" b="1" dirty="0"/>
              <a:t>Objetivo 3. </a:t>
            </a:r>
            <a:r>
              <a:rPr lang="es-MX" sz="1000" dirty="0"/>
              <a:t>Gestionar la corresponsabilidad de instancias y grupos de interés para el fortalecimiento de los procesos de la ARN del nivel central y territorial</a:t>
            </a:r>
            <a:endParaRPr lang="es-CO" sz="1000" dirty="0"/>
          </a:p>
        </p:txBody>
      </p:sp>
      <p:sp>
        <p:nvSpPr>
          <p:cNvPr id="19" name="CuadroTexto 18">
            <a:extLst>
              <a:ext uri="{FF2B5EF4-FFF2-40B4-BE49-F238E27FC236}">
                <a16:creationId xmlns:a16="http://schemas.microsoft.com/office/drawing/2014/main" id="{EB145800-3218-472F-BFD1-0E7EAD342B82}"/>
              </a:ext>
            </a:extLst>
          </p:cNvPr>
          <p:cNvSpPr txBox="1"/>
          <p:nvPr/>
        </p:nvSpPr>
        <p:spPr>
          <a:xfrm>
            <a:off x="4008665" y="1916140"/>
            <a:ext cx="4733870" cy="877163"/>
          </a:xfrm>
          <a:prstGeom prst="rect">
            <a:avLst/>
          </a:prstGeom>
          <a:noFill/>
        </p:spPr>
        <p:txBody>
          <a:bodyPr wrap="square">
            <a:spAutoFit/>
          </a:bodyPr>
          <a:lstStyle>
            <a:defPPr>
              <a:defRPr lang="en-US"/>
            </a:defPPr>
            <a:lvl1pPr>
              <a:defRPr sz="1100">
                <a:latin typeface="Montserrat" panose="00000500000000000000" pitchFamily="2" charset="0"/>
              </a:defRPr>
            </a:lvl1pPr>
          </a:lstStyle>
          <a:p>
            <a:pPr marL="171450" indent="-171450" algn="just">
              <a:buFont typeface="Arial" panose="020B0604020202020204" pitchFamily="34" charset="0"/>
              <a:buChar char="•"/>
            </a:pPr>
            <a:r>
              <a:rPr lang="es-MX" sz="1050" b="1" dirty="0"/>
              <a:t>12</a:t>
            </a:r>
            <a:r>
              <a:rPr lang="es-MX" sz="1000" dirty="0"/>
              <a:t> gestiones con autoridades públicas y gubernamentales</a:t>
            </a:r>
          </a:p>
          <a:p>
            <a:pPr marL="171450" indent="-171450" algn="just">
              <a:buFont typeface="Arial" panose="020B0604020202020204" pitchFamily="34" charset="0"/>
              <a:buChar char="•"/>
            </a:pPr>
            <a:r>
              <a:rPr lang="es-MX" sz="1050" b="1" dirty="0"/>
              <a:t>5</a:t>
            </a:r>
            <a:r>
              <a:rPr lang="es-MX" sz="1000" dirty="0"/>
              <a:t> iniciativas con actores privados para fortalecer los procesos de transición a la vida civil</a:t>
            </a:r>
          </a:p>
          <a:p>
            <a:pPr marL="171450" indent="-171450" algn="just">
              <a:buFont typeface="Arial" panose="020B0604020202020204" pitchFamily="34" charset="0"/>
              <a:buChar char="•"/>
            </a:pPr>
            <a:r>
              <a:rPr lang="es-MX" sz="1000" dirty="0"/>
              <a:t>participación y/o realización de </a:t>
            </a:r>
            <a:r>
              <a:rPr lang="es-MX" sz="1050" b="1" dirty="0"/>
              <a:t>6</a:t>
            </a:r>
            <a:r>
              <a:rPr lang="es-MX" sz="1000" dirty="0"/>
              <a:t> escenarios de socialización con actores externos</a:t>
            </a:r>
            <a:endParaRPr lang="es-CO" sz="1000" dirty="0"/>
          </a:p>
        </p:txBody>
      </p:sp>
      <p:sp>
        <p:nvSpPr>
          <p:cNvPr id="24" name="CuadroTexto 23">
            <a:extLst>
              <a:ext uri="{FF2B5EF4-FFF2-40B4-BE49-F238E27FC236}">
                <a16:creationId xmlns:a16="http://schemas.microsoft.com/office/drawing/2014/main" id="{A21A0062-0A62-46CF-8423-57E017F83B4D}"/>
              </a:ext>
            </a:extLst>
          </p:cNvPr>
          <p:cNvSpPr txBox="1"/>
          <p:nvPr/>
        </p:nvSpPr>
        <p:spPr>
          <a:xfrm>
            <a:off x="588296" y="3440422"/>
            <a:ext cx="2011690" cy="1015663"/>
          </a:xfrm>
          <a:prstGeom prst="rect">
            <a:avLst/>
          </a:prstGeom>
          <a:noFill/>
        </p:spPr>
        <p:txBody>
          <a:bodyPr wrap="square" rtlCol="0">
            <a:spAutoFit/>
          </a:bodyPr>
          <a:lstStyle>
            <a:defPPr>
              <a:defRPr lang="en-US"/>
            </a:defPPr>
            <a:lvl1pPr algn="ctr">
              <a:defRPr sz="1100">
                <a:latin typeface="Montserrat" panose="00000500000000000000" pitchFamily="2" charset="0"/>
              </a:defRPr>
            </a:lvl1pPr>
          </a:lstStyle>
          <a:p>
            <a:r>
              <a:rPr lang="es-MX" sz="1000" b="1" dirty="0"/>
              <a:t>Objetivo 4:</a:t>
            </a:r>
            <a:r>
              <a:rPr lang="es-MX" sz="1000" dirty="0"/>
              <a:t> Adecuar y sostener los procesos institucionales para el desarrollo de la misión y el cumplimiento de la visión de la entidad</a:t>
            </a:r>
            <a:endParaRPr lang="es-CO" sz="1000" dirty="0"/>
          </a:p>
        </p:txBody>
      </p:sp>
      <p:sp>
        <p:nvSpPr>
          <p:cNvPr id="25" name="CuadroTexto 24">
            <a:extLst>
              <a:ext uri="{FF2B5EF4-FFF2-40B4-BE49-F238E27FC236}">
                <a16:creationId xmlns:a16="http://schemas.microsoft.com/office/drawing/2014/main" id="{317C1228-8C9C-48B1-8FD6-661354B1B18C}"/>
              </a:ext>
            </a:extLst>
          </p:cNvPr>
          <p:cNvSpPr txBox="1"/>
          <p:nvPr/>
        </p:nvSpPr>
        <p:spPr>
          <a:xfrm>
            <a:off x="3999264" y="2950326"/>
            <a:ext cx="4711678" cy="2031325"/>
          </a:xfrm>
          <a:prstGeom prst="rect">
            <a:avLst/>
          </a:prstGeom>
          <a:noFill/>
        </p:spPr>
        <p:txBody>
          <a:bodyPr wrap="square">
            <a:spAutoFit/>
          </a:bodyPr>
          <a:lstStyle>
            <a:defPPr>
              <a:defRPr lang="en-US"/>
            </a:defPPr>
            <a:lvl1pPr marL="171450" indent="-171450">
              <a:buFont typeface="Arial" panose="020B0604020202020204" pitchFamily="34" charset="0"/>
              <a:buChar char="•"/>
              <a:defRPr sz="1100">
                <a:latin typeface="Montserrat" panose="00000500000000000000" pitchFamily="2" charset="0"/>
              </a:defRPr>
            </a:lvl1pPr>
          </a:lstStyle>
          <a:p>
            <a:pPr algn="just"/>
            <a:r>
              <a:rPr lang="es-MX" sz="900" b="1" dirty="0"/>
              <a:t>9</a:t>
            </a:r>
            <a:r>
              <a:rPr lang="es-MX" sz="900" dirty="0"/>
              <a:t> acciones correctivas y de mejora cerradas</a:t>
            </a:r>
          </a:p>
          <a:p>
            <a:pPr algn="just"/>
            <a:r>
              <a:rPr lang="es-CO" sz="900" dirty="0"/>
              <a:t>Cumplimiento del </a:t>
            </a:r>
            <a:r>
              <a:rPr lang="es-CO" sz="900" b="1" dirty="0"/>
              <a:t>31.35% </a:t>
            </a:r>
            <a:r>
              <a:rPr lang="es-CO" sz="900" dirty="0"/>
              <a:t>en  compromisos presupuestales </a:t>
            </a:r>
          </a:p>
          <a:p>
            <a:pPr algn="just"/>
            <a:r>
              <a:rPr lang="es-MX" sz="900" b="1" dirty="0"/>
              <a:t>4 </a:t>
            </a:r>
            <a:r>
              <a:rPr lang="es-MX" sz="900" dirty="0"/>
              <a:t>casos estudiados y decididos por parte del Comité de Conciliación</a:t>
            </a:r>
          </a:p>
          <a:p>
            <a:pPr algn="just"/>
            <a:r>
              <a:rPr lang="es-MX" sz="900" b="1" dirty="0"/>
              <a:t>79</a:t>
            </a:r>
            <a:r>
              <a:rPr lang="es-MX" sz="900" dirty="0"/>
              <a:t> partidas materiales reconocidas oportunamente en el marco de la razonabilidad de la información financiera</a:t>
            </a:r>
          </a:p>
          <a:p>
            <a:pPr algn="just"/>
            <a:r>
              <a:rPr lang="es-CO" sz="900" dirty="0"/>
              <a:t>cumplimiento del </a:t>
            </a:r>
            <a:r>
              <a:rPr lang="es-CO" sz="900" b="1" dirty="0"/>
              <a:t>7.87% </a:t>
            </a:r>
            <a:r>
              <a:rPr lang="es-CO" sz="900" dirty="0"/>
              <a:t>en obligaciones presupuestales </a:t>
            </a:r>
          </a:p>
          <a:p>
            <a:pPr algn="just"/>
            <a:r>
              <a:rPr lang="es-CO" sz="900" dirty="0"/>
              <a:t>Ejecución del </a:t>
            </a:r>
            <a:r>
              <a:rPr lang="es-MX" sz="900" b="1" dirty="0"/>
              <a:t>98,78% </a:t>
            </a:r>
            <a:r>
              <a:rPr lang="es-MX" sz="900" dirty="0"/>
              <a:t>de los recursos solicitados en el PAC</a:t>
            </a:r>
          </a:p>
          <a:p>
            <a:pPr algn="just"/>
            <a:r>
              <a:rPr lang="es-MX" sz="900" b="1" dirty="0"/>
              <a:t>100% </a:t>
            </a:r>
            <a:r>
              <a:rPr lang="es-MX" sz="900" dirty="0"/>
              <a:t>de cumplimiento de los siguientes planes y programas: Plan Institucional de Gestión Ambiental, </a:t>
            </a:r>
            <a:r>
              <a:rPr lang="es-CO" sz="900" dirty="0"/>
              <a:t>Plan Institucional de Archivos,           Programa de Gestión Documental, Plan Estratégico de Comunicaciones, Plan Anual de adquisiciones, Plan de Participación Ciudadana, </a:t>
            </a:r>
            <a:r>
              <a:rPr lang="es-MX" sz="900" dirty="0"/>
              <a:t>Plan de Seguridad y Privacidad de la Información, Plan de la Política de  Gobierno Digital, </a:t>
            </a:r>
            <a:r>
              <a:rPr lang="es-CO" sz="900" dirty="0"/>
              <a:t>Plan de implementación MIPG, </a:t>
            </a:r>
            <a:r>
              <a:rPr lang="es-MX" sz="900" dirty="0"/>
              <a:t>Plan Estratégico de Talento Humano.</a:t>
            </a:r>
            <a:endParaRPr lang="es-CO" sz="900" dirty="0"/>
          </a:p>
        </p:txBody>
      </p:sp>
      <p:grpSp>
        <p:nvGrpSpPr>
          <p:cNvPr id="26" name="Google Shape;6307;p63">
            <a:extLst>
              <a:ext uri="{FF2B5EF4-FFF2-40B4-BE49-F238E27FC236}">
                <a16:creationId xmlns:a16="http://schemas.microsoft.com/office/drawing/2014/main" id="{CF521929-CC38-4B7D-92E1-E18544B27D37}"/>
              </a:ext>
            </a:extLst>
          </p:cNvPr>
          <p:cNvGrpSpPr>
            <a:grpSpLocks noChangeAspect="1"/>
          </p:cNvGrpSpPr>
          <p:nvPr/>
        </p:nvGrpSpPr>
        <p:grpSpPr>
          <a:xfrm>
            <a:off x="3100585" y="854995"/>
            <a:ext cx="731101" cy="729138"/>
            <a:chOff x="944600" y="3981825"/>
            <a:chExt cx="297750" cy="296950"/>
          </a:xfrm>
        </p:grpSpPr>
        <p:sp>
          <p:nvSpPr>
            <p:cNvPr id="27" name="Google Shape;6308;p63">
              <a:extLst>
                <a:ext uri="{FF2B5EF4-FFF2-40B4-BE49-F238E27FC236}">
                  <a16:creationId xmlns:a16="http://schemas.microsoft.com/office/drawing/2014/main" id="{E6628284-2486-446D-B071-42E89F4FC463}"/>
                </a:ext>
              </a:extLst>
            </p:cNvPr>
            <p:cNvSpPr/>
            <p:nvPr/>
          </p:nvSpPr>
          <p:spPr>
            <a:xfrm>
              <a:off x="944600" y="3981825"/>
              <a:ext cx="297750" cy="296950"/>
            </a:xfrm>
            <a:custGeom>
              <a:avLst/>
              <a:gdLst/>
              <a:ahLst/>
              <a:cxnLst/>
              <a:rect l="l" t="t" r="r" b="b"/>
              <a:pathLst>
                <a:path w="11910" h="11878" extrusionOk="0">
                  <a:moveTo>
                    <a:pt x="6333" y="1418"/>
                  </a:moveTo>
                  <a:cubicBezTo>
                    <a:pt x="8539" y="1575"/>
                    <a:pt x="10303" y="3340"/>
                    <a:pt x="10461" y="5545"/>
                  </a:cubicBezTo>
                  <a:lnTo>
                    <a:pt x="10146" y="5545"/>
                  </a:lnTo>
                  <a:cubicBezTo>
                    <a:pt x="9957" y="5545"/>
                    <a:pt x="9799" y="5702"/>
                    <a:pt x="9799" y="5892"/>
                  </a:cubicBezTo>
                  <a:cubicBezTo>
                    <a:pt x="9799" y="6081"/>
                    <a:pt x="9957" y="6238"/>
                    <a:pt x="10146" y="6238"/>
                  </a:cubicBezTo>
                  <a:lnTo>
                    <a:pt x="10461" y="6238"/>
                  </a:lnTo>
                  <a:cubicBezTo>
                    <a:pt x="10303" y="8443"/>
                    <a:pt x="8539" y="10239"/>
                    <a:pt x="6333" y="10397"/>
                  </a:cubicBezTo>
                  <a:lnTo>
                    <a:pt x="6333" y="10082"/>
                  </a:lnTo>
                  <a:cubicBezTo>
                    <a:pt x="6333" y="9861"/>
                    <a:pt x="6176" y="9704"/>
                    <a:pt x="5955" y="9704"/>
                  </a:cubicBezTo>
                  <a:cubicBezTo>
                    <a:pt x="5766" y="9704"/>
                    <a:pt x="5609" y="9861"/>
                    <a:pt x="5609" y="10082"/>
                  </a:cubicBezTo>
                  <a:lnTo>
                    <a:pt x="5609" y="10397"/>
                  </a:lnTo>
                  <a:cubicBezTo>
                    <a:pt x="3403" y="10239"/>
                    <a:pt x="1639" y="8443"/>
                    <a:pt x="1482" y="6238"/>
                  </a:cubicBezTo>
                  <a:lnTo>
                    <a:pt x="1797" y="6238"/>
                  </a:lnTo>
                  <a:cubicBezTo>
                    <a:pt x="1986" y="6238"/>
                    <a:pt x="2143" y="6081"/>
                    <a:pt x="2143" y="5892"/>
                  </a:cubicBezTo>
                  <a:cubicBezTo>
                    <a:pt x="2143" y="5702"/>
                    <a:pt x="1986" y="5545"/>
                    <a:pt x="1797" y="5545"/>
                  </a:cubicBezTo>
                  <a:lnTo>
                    <a:pt x="1482" y="5545"/>
                  </a:lnTo>
                  <a:cubicBezTo>
                    <a:pt x="1639" y="3340"/>
                    <a:pt x="3403" y="1575"/>
                    <a:pt x="5609" y="1418"/>
                  </a:cubicBezTo>
                  <a:lnTo>
                    <a:pt x="5609" y="1733"/>
                  </a:lnTo>
                  <a:cubicBezTo>
                    <a:pt x="5609" y="1922"/>
                    <a:pt x="5766" y="2079"/>
                    <a:pt x="5955" y="2079"/>
                  </a:cubicBezTo>
                  <a:cubicBezTo>
                    <a:pt x="6176" y="2079"/>
                    <a:pt x="6333" y="1922"/>
                    <a:pt x="6333" y="1733"/>
                  </a:cubicBezTo>
                  <a:lnTo>
                    <a:pt x="6333" y="1418"/>
                  </a:lnTo>
                  <a:close/>
                  <a:moveTo>
                    <a:pt x="5955" y="0"/>
                  </a:moveTo>
                  <a:cubicBezTo>
                    <a:pt x="5766" y="0"/>
                    <a:pt x="5609" y="126"/>
                    <a:pt x="5609" y="347"/>
                  </a:cubicBezTo>
                  <a:lnTo>
                    <a:pt x="5609" y="725"/>
                  </a:lnTo>
                  <a:cubicBezTo>
                    <a:pt x="2994" y="882"/>
                    <a:pt x="946" y="2962"/>
                    <a:pt x="757" y="5576"/>
                  </a:cubicBezTo>
                  <a:lnTo>
                    <a:pt x="379" y="5576"/>
                  </a:lnTo>
                  <a:cubicBezTo>
                    <a:pt x="158" y="5576"/>
                    <a:pt x="1" y="5734"/>
                    <a:pt x="1" y="5923"/>
                  </a:cubicBezTo>
                  <a:cubicBezTo>
                    <a:pt x="1" y="6112"/>
                    <a:pt x="158" y="6270"/>
                    <a:pt x="379" y="6270"/>
                  </a:cubicBezTo>
                  <a:lnTo>
                    <a:pt x="757" y="6270"/>
                  </a:lnTo>
                  <a:cubicBezTo>
                    <a:pt x="915" y="8884"/>
                    <a:pt x="2994" y="10932"/>
                    <a:pt x="5609" y="11121"/>
                  </a:cubicBezTo>
                  <a:lnTo>
                    <a:pt x="5609" y="11531"/>
                  </a:lnTo>
                  <a:cubicBezTo>
                    <a:pt x="5609" y="11720"/>
                    <a:pt x="5766" y="11877"/>
                    <a:pt x="5955" y="11877"/>
                  </a:cubicBezTo>
                  <a:cubicBezTo>
                    <a:pt x="6176" y="11877"/>
                    <a:pt x="6333" y="11720"/>
                    <a:pt x="6333" y="11531"/>
                  </a:cubicBezTo>
                  <a:lnTo>
                    <a:pt x="6333" y="11121"/>
                  </a:lnTo>
                  <a:cubicBezTo>
                    <a:pt x="8917" y="10964"/>
                    <a:pt x="10965" y="8884"/>
                    <a:pt x="11154" y="6270"/>
                  </a:cubicBezTo>
                  <a:lnTo>
                    <a:pt x="11563" y="6270"/>
                  </a:lnTo>
                  <a:cubicBezTo>
                    <a:pt x="11752" y="6270"/>
                    <a:pt x="11910" y="6112"/>
                    <a:pt x="11910" y="5923"/>
                  </a:cubicBezTo>
                  <a:cubicBezTo>
                    <a:pt x="11910" y="5734"/>
                    <a:pt x="11752" y="5576"/>
                    <a:pt x="11563" y="5576"/>
                  </a:cubicBezTo>
                  <a:lnTo>
                    <a:pt x="11154" y="5576"/>
                  </a:lnTo>
                  <a:cubicBezTo>
                    <a:pt x="10996" y="2962"/>
                    <a:pt x="8917" y="914"/>
                    <a:pt x="6333" y="725"/>
                  </a:cubicBezTo>
                  <a:lnTo>
                    <a:pt x="6333" y="347"/>
                  </a:lnTo>
                  <a:cubicBezTo>
                    <a:pt x="6333" y="126"/>
                    <a:pt x="6176" y="0"/>
                    <a:pt x="5955" y="0"/>
                  </a:cubicBezTo>
                  <a:close/>
                </a:path>
              </a:pathLst>
            </a:custGeom>
            <a:solidFill>
              <a:schemeClr val="accent2">
                <a:lumMod val="60000"/>
                <a:lumOff val="4000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 name="Google Shape;6309;p63">
              <a:extLst>
                <a:ext uri="{FF2B5EF4-FFF2-40B4-BE49-F238E27FC236}">
                  <a16:creationId xmlns:a16="http://schemas.microsoft.com/office/drawing/2014/main" id="{4799B2BF-D697-498F-84FE-D9DF27993337}"/>
                </a:ext>
              </a:extLst>
            </p:cNvPr>
            <p:cNvSpPr/>
            <p:nvPr/>
          </p:nvSpPr>
          <p:spPr>
            <a:xfrm>
              <a:off x="1058025" y="4155875"/>
              <a:ext cx="72500" cy="52000"/>
            </a:xfrm>
            <a:custGeom>
              <a:avLst/>
              <a:gdLst/>
              <a:ahLst/>
              <a:cxnLst/>
              <a:rect l="l" t="t" r="r" b="b"/>
              <a:pathLst>
                <a:path w="2900" h="2080" extrusionOk="0">
                  <a:moveTo>
                    <a:pt x="1418" y="1"/>
                  </a:moveTo>
                  <a:cubicBezTo>
                    <a:pt x="851" y="1"/>
                    <a:pt x="316" y="347"/>
                    <a:pt x="127" y="914"/>
                  </a:cubicBezTo>
                  <a:cubicBezTo>
                    <a:pt x="1" y="1166"/>
                    <a:pt x="1" y="1450"/>
                    <a:pt x="95" y="1765"/>
                  </a:cubicBezTo>
                  <a:cubicBezTo>
                    <a:pt x="473" y="1954"/>
                    <a:pt x="946" y="2080"/>
                    <a:pt x="1418" y="2080"/>
                  </a:cubicBezTo>
                  <a:cubicBezTo>
                    <a:pt x="1891" y="2080"/>
                    <a:pt x="2332" y="1954"/>
                    <a:pt x="2773" y="1765"/>
                  </a:cubicBezTo>
                  <a:cubicBezTo>
                    <a:pt x="2899" y="1387"/>
                    <a:pt x="2805" y="946"/>
                    <a:pt x="2616" y="599"/>
                  </a:cubicBezTo>
                  <a:cubicBezTo>
                    <a:pt x="2332" y="221"/>
                    <a:pt x="1891" y="1"/>
                    <a:pt x="1418" y="1"/>
                  </a:cubicBezTo>
                  <a:close/>
                </a:path>
              </a:pathLst>
            </a:custGeom>
            <a:solidFill>
              <a:srgbClr val="00B05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 name="Google Shape;6310;p63">
              <a:extLst>
                <a:ext uri="{FF2B5EF4-FFF2-40B4-BE49-F238E27FC236}">
                  <a16:creationId xmlns:a16="http://schemas.microsoft.com/office/drawing/2014/main" id="{57BCDE59-7287-4CD7-AC06-36CB8E671730}"/>
                </a:ext>
              </a:extLst>
            </p:cNvPr>
            <p:cNvSpPr/>
            <p:nvPr/>
          </p:nvSpPr>
          <p:spPr>
            <a:xfrm>
              <a:off x="1076150" y="4103900"/>
              <a:ext cx="35475" cy="35475"/>
            </a:xfrm>
            <a:custGeom>
              <a:avLst/>
              <a:gdLst/>
              <a:ahLst/>
              <a:cxnLst/>
              <a:rect l="l" t="t" r="r" b="b"/>
              <a:pathLst>
                <a:path w="1419" h="1419" extrusionOk="0">
                  <a:moveTo>
                    <a:pt x="693" y="0"/>
                  </a:moveTo>
                  <a:cubicBezTo>
                    <a:pt x="315" y="0"/>
                    <a:pt x="0" y="315"/>
                    <a:pt x="0" y="693"/>
                  </a:cubicBezTo>
                  <a:cubicBezTo>
                    <a:pt x="0" y="1103"/>
                    <a:pt x="315" y="1418"/>
                    <a:pt x="693" y="1418"/>
                  </a:cubicBezTo>
                  <a:cubicBezTo>
                    <a:pt x="1103" y="1355"/>
                    <a:pt x="1418" y="1040"/>
                    <a:pt x="1418" y="693"/>
                  </a:cubicBezTo>
                  <a:cubicBezTo>
                    <a:pt x="1418" y="315"/>
                    <a:pt x="1103" y="0"/>
                    <a:pt x="693" y="0"/>
                  </a:cubicBezTo>
                  <a:close/>
                </a:path>
              </a:pathLst>
            </a:custGeom>
            <a:solidFill>
              <a:srgbClr val="00B05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 name="Google Shape;6311;p63">
              <a:extLst>
                <a:ext uri="{FF2B5EF4-FFF2-40B4-BE49-F238E27FC236}">
                  <a16:creationId xmlns:a16="http://schemas.microsoft.com/office/drawing/2014/main" id="{8F440815-8EF4-4847-B732-40CC971F22C5}"/>
                </a:ext>
              </a:extLst>
            </p:cNvPr>
            <p:cNvSpPr/>
            <p:nvPr/>
          </p:nvSpPr>
          <p:spPr>
            <a:xfrm>
              <a:off x="1016275" y="4051125"/>
              <a:ext cx="155975" cy="137075"/>
            </a:xfrm>
            <a:custGeom>
              <a:avLst/>
              <a:gdLst/>
              <a:ahLst/>
              <a:cxnLst/>
              <a:rect l="l" t="t" r="r" b="b"/>
              <a:pathLst>
                <a:path w="6239" h="5483" extrusionOk="0">
                  <a:moveTo>
                    <a:pt x="3088" y="1"/>
                  </a:moveTo>
                  <a:cubicBezTo>
                    <a:pt x="1356" y="1"/>
                    <a:pt x="1" y="1387"/>
                    <a:pt x="1" y="3120"/>
                  </a:cubicBezTo>
                  <a:cubicBezTo>
                    <a:pt x="1" y="4033"/>
                    <a:pt x="379" y="4852"/>
                    <a:pt x="1041" y="5451"/>
                  </a:cubicBezTo>
                  <a:cubicBezTo>
                    <a:pt x="1041" y="5262"/>
                    <a:pt x="1104" y="5041"/>
                    <a:pt x="1167" y="4852"/>
                  </a:cubicBezTo>
                  <a:cubicBezTo>
                    <a:pt x="1324" y="4380"/>
                    <a:pt x="1671" y="4002"/>
                    <a:pt x="2112" y="3750"/>
                  </a:cubicBezTo>
                  <a:cubicBezTo>
                    <a:pt x="1891" y="3498"/>
                    <a:pt x="1734" y="3151"/>
                    <a:pt x="1734" y="2804"/>
                  </a:cubicBezTo>
                  <a:cubicBezTo>
                    <a:pt x="1734" y="2048"/>
                    <a:pt x="2364" y="1418"/>
                    <a:pt x="3088" y="1418"/>
                  </a:cubicBezTo>
                  <a:cubicBezTo>
                    <a:pt x="3845" y="1418"/>
                    <a:pt x="4475" y="2048"/>
                    <a:pt x="4475" y="2804"/>
                  </a:cubicBezTo>
                  <a:cubicBezTo>
                    <a:pt x="4475" y="3151"/>
                    <a:pt x="4317" y="3529"/>
                    <a:pt x="4097" y="3750"/>
                  </a:cubicBezTo>
                  <a:cubicBezTo>
                    <a:pt x="4349" y="3907"/>
                    <a:pt x="4632" y="4128"/>
                    <a:pt x="4790" y="4411"/>
                  </a:cubicBezTo>
                  <a:cubicBezTo>
                    <a:pt x="4979" y="4726"/>
                    <a:pt x="5105" y="5073"/>
                    <a:pt x="5136" y="5482"/>
                  </a:cubicBezTo>
                  <a:cubicBezTo>
                    <a:pt x="5766" y="4884"/>
                    <a:pt x="6207" y="4096"/>
                    <a:pt x="6207" y="3151"/>
                  </a:cubicBezTo>
                  <a:cubicBezTo>
                    <a:pt x="6239" y="1418"/>
                    <a:pt x="4821" y="1"/>
                    <a:pt x="3088" y="1"/>
                  </a:cubicBezTo>
                  <a:close/>
                </a:path>
              </a:pathLst>
            </a:custGeom>
            <a:solidFill>
              <a:schemeClr val="accent2">
                <a:lumMod val="60000"/>
                <a:lumOff val="4000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2" name="Google Shape;6366;p63">
            <a:extLst>
              <a:ext uri="{FF2B5EF4-FFF2-40B4-BE49-F238E27FC236}">
                <a16:creationId xmlns:a16="http://schemas.microsoft.com/office/drawing/2014/main" id="{C1A9E19F-AD78-4991-B955-67979986BFE0}"/>
              </a:ext>
            </a:extLst>
          </p:cNvPr>
          <p:cNvGrpSpPr>
            <a:grpSpLocks noChangeAspect="1"/>
          </p:cNvGrpSpPr>
          <p:nvPr/>
        </p:nvGrpSpPr>
        <p:grpSpPr>
          <a:xfrm>
            <a:off x="3100585" y="3644774"/>
            <a:ext cx="725230" cy="723275"/>
            <a:chOff x="1310075" y="3253275"/>
            <a:chExt cx="296950" cy="296150"/>
          </a:xfrm>
        </p:grpSpPr>
        <p:sp>
          <p:nvSpPr>
            <p:cNvPr id="33" name="Google Shape;6367;p63">
              <a:extLst>
                <a:ext uri="{FF2B5EF4-FFF2-40B4-BE49-F238E27FC236}">
                  <a16:creationId xmlns:a16="http://schemas.microsoft.com/office/drawing/2014/main" id="{48A9DDF3-0DAA-48E1-89D5-FE794FDC980C}"/>
                </a:ext>
              </a:extLst>
            </p:cNvPr>
            <p:cNvSpPr/>
            <p:nvPr/>
          </p:nvSpPr>
          <p:spPr>
            <a:xfrm>
              <a:off x="1423475" y="3359600"/>
              <a:ext cx="69350" cy="68550"/>
            </a:xfrm>
            <a:custGeom>
              <a:avLst/>
              <a:gdLst/>
              <a:ahLst/>
              <a:cxnLst/>
              <a:rect l="l" t="t" r="r" b="b"/>
              <a:pathLst>
                <a:path w="2774" h="2742" extrusionOk="0">
                  <a:moveTo>
                    <a:pt x="1387" y="0"/>
                  </a:moveTo>
                  <a:cubicBezTo>
                    <a:pt x="631" y="0"/>
                    <a:pt x="1" y="630"/>
                    <a:pt x="1" y="1355"/>
                  </a:cubicBezTo>
                  <a:cubicBezTo>
                    <a:pt x="1" y="2111"/>
                    <a:pt x="631" y="2741"/>
                    <a:pt x="1387" y="2741"/>
                  </a:cubicBezTo>
                  <a:cubicBezTo>
                    <a:pt x="2143" y="2741"/>
                    <a:pt x="2773" y="2111"/>
                    <a:pt x="2773" y="1355"/>
                  </a:cubicBezTo>
                  <a:cubicBezTo>
                    <a:pt x="2773" y="630"/>
                    <a:pt x="2143" y="0"/>
                    <a:pt x="1387" y="0"/>
                  </a:cubicBezTo>
                  <a:close/>
                </a:path>
              </a:pathLst>
            </a:custGeom>
            <a:solidFill>
              <a:schemeClr val="accent2">
                <a:lumMod val="7500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 name="Google Shape;6368;p63">
              <a:extLst>
                <a:ext uri="{FF2B5EF4-FFF2-40B4-BE49-F238E27FC236}">
                  <a16:creationId xmlns:a16="http://schemas.microsoft.com/office/drawing/2014/main" id="{C69F09DE-9A55-4AC4-8C9C-72A235E9FB6D}"/>
                </a:ext>
              </a:extLst>
            </p:cNvPr>
            <p:cNvSpPr/>
            <p:nvPr/>
          </p:nvSpPr>
          <p:spPr>
            <a:xfrm>
              <a:off x="1310075" y="3253275"/>
              <a:ext cx="296950" cy="296150"/>
            </a:xfrm>
            <a:custGeom>
              <a:avLst/>
              <a:gdLst/>
              <a:ahLst/>
              <a:cxnLst/>
              <a:rect l="l" t="t" r="r" b="b"/>
              <a:pathLst>
                <a:path w="11878" h="11846" extrusionOk="0">
                  <a:moveTo>
                    <a:pt x="5923" y="2111"/>
                  </a:moveTo>
                  <a:cubicBezTo>
                    <a:pt x="8003" y="2111"/>
                    <a:pt x="9735" y="3812"/>
                    <a:pt x="9735" y="5923"/>
                  </a:cubicBezTo>
                  <a:cubicBezTo>
                    <a:pt x="9735" y="8034"/>
                    <a:pt x="8034" y="9767"/>
                    <a:pt x="5923" y="9767"/>
                  </a:cubicBezTo>
                  <a:cubicBezTo>
                    <a:pt x="3844" y="9767"/>
                    <a:pt x="2080" y="8065"/>
                    <a:pt x="2080" y="5923"/>
                  </a:cubicBezTo>
                  <a:cubicBezTo>
                    <a:pt x="2111" y="3844"/>
                    <a:pt x="3844" y="2111"/>
                    <a:pt x="5923" y="2111"/>
                  </a:cubicBezTo>
                  <a:close/>
                  <a:moveTo>
                    <a:pt x="5262" y="0"/>
                  </a:moveTo>
                  <a:cubicBezTo>
                    <a:pt x="5104" y="0"/>
                    <a:pt x="4947" y="95"/>
                    <a:pt x="4884" y="252"/>
                  </a:cubicBezTo>
                  <a:lnTo>
                    <a:pt x="4726" y="1166"/>
                  </a:lnTo>
                  <a:cubicBezTo>
                    <a:pt x="4253" y="1292"/>
                    <a:pt x="3844" y="1481"/>
                    <a:pt x="3434" y="1733"/>
                  </a:cubicBezTo>
                  <a:lnTo>
                    <a:pt x="2678" y="1197"/>
                  </a:lnTo>
                  <a:cubicBezTo>
                    <a:pt x="2641" y="1160"/>
                    <a:pt x="2584" y="1142"/>
                    <a:pt x="2523" y="1142"/>
                  </a:cubicBezTo>
                  <a:cubicBezTo>
                    <a:pt x="2429" y="1142"/>
                    <a:pt x="2326" y="1184"/>
                    <a:pt x="2269" y="1260"/>
                  </a:cubicBezTo>
                  <a:lnTo>
                    <a:pt x="1260" y="2237"/>
                  </a:lnTo>
                  <a:cubicBezTo>
                    <a:pt x="1166" y="2363"/>
                    <a:pt x="1166" y="2552"/>
                    <a:pt x="1229" y="2678"/>
                  </a:cubicBezTo>
                  <a:lnTo>
                    <a:pt x="1733" y="3403"/>
                  </a:lnTo>
                  <a:cubicBezTo>
                    <a:pt x="1512" y="3812"/>
                    <a:pt x="1323" y="4253"/>
                    <a:pt x="1197" y="4726"/>
                  </a:cubicBezTo>
                  <a:lnTo>
                    <a:pt x="284" y="4883"/>
                  </a:lnTo>
                  <a:cubicBezTo>
                    <a:pt x="126" y="4915"/>
                    <a:pt x="0" y="5041"/>
                    <a:pt x="0" y="5230"/>
                  </a:cubicBezTo>
                  <a:lnTo>
                    <a:pt x="0" y="6616"/>
                  </a:lnTo>
                  <a:cubicBezTo>
                    <a:pt x="0" y="6805"/>
                    <a:pt x="126" y="6963"/>
                    <a:pt x="284" y="6963"/>
                  </a:cubicBezTo>
                  <a:lnTo>
                    <a:pt x="1197" y="7120"/>
                  </a:lnTo>
                  <a:cubicBezTo>
                    <a:pt x="1292" y="7593"/>
                    <a:pt x="1512" y="8002"/>
                    <a:pt x="1733" y="8412"/>
                  </a:cubicBezTo>
                  <a:lnTo>
                    <a:pt x="1229" y="9168"/>
                  </a:lnTo>
                  <a:cubicBezTo>
                    <a:pt x="1103" y="9263"/>
                    <a:pt x="1166" y="9483"/>
                    <a:pt x="1260" y="9578"/>
                  </a:cubicBezTo>
                  <a:lnTo>
                    <a:pt x="2269" y="10586"/>
                  </a:lnTo>
                  <a:cubicBezTo>
                    <a:pt x="2321" y="10638"/>
                    <a:pt x="2411" y="10661"/>
                    <a:pt x="2497" y="10661"/>
                  </a:cubicBezTo>
                  <a:cubicBezTo>
                    <a:pt x="2568" y="10661"/>
                    <a:pt x="2636" y="10646"/>
                    <a:pt x="2678" y="10617"/>
                  </a:cubicBezTo>
                  <a:lnTo>
                    <a:pt x="3434" y="10113"/>
                  </a:lnTo>
                  <a:cubicBezTo>
                    <a:pt x="3844" y="10334"/>
                    <a:pt x="4253" y="10554"/>
                    <a:pt x="4726" y="10649"/>
                  </a:cubicBezTo>
                  <a:lnTo>
                    <a:pt x="4884" y="11562"/>
                  </a:lnTo>
                  <a:cubicBezTo>
                    <a:pt x="4947" y="11720"/>
                    <a:pt x="5041" y="11846"/>
                    <a:pt x="5262" y="11846"/>
                  </a:cubicBezTo>
                  <a:lnTo>
                    <a:pt x="6616" y="11846"/>
                  </a:lnTo>
                  <a:cubicBezTo>
                    <a:pt x="6774" y="11846"/>
                    <a:pt x="6931" y="11720"/>
                    <a:pt x="6994" y="11562"/>
                  </a:cubicBezTo>
                  <a:lnTo>
                    <a:pt x="7152" y="10649"/>
                  </a:lnTo>
                  <a:cubicBezTo>
                    <a:pt x="7624" y="10523"/>
                    <a:pt x="8034" y="10334"/>
                    <a:pt x="8444" y="10113"/>
                  </a:cubicBezTo>
                  <a:lnTo>
                    <a:pt x="9200" y="10617"/>
                  </a:lnTo>
                  <a:cubicBezTo>
                    <a:pt x="9242" y="10646"/>
                    <a:pt x="9310" y="10661"/>
                    <a:pt x="9381" y="10661"/>
                  </a:cubicBezTo>
                  <a:cubicBezTo>
                    <a:pt x="9467" y="10661"/>
                    <a:pt x="9557" y="10638"/>
                    <a:pt x="9609" y="10586"/>
                  </a:cubicBezTo>
                  <a:lnTo>
                    <a:pt x="10617" y="9578"/>
                  </a:lnTo>
                  <a:cubicBezTo>
                    <a:pt x="10712" y="9483"/>
                    <a:pt x="10712" y="9263"/>
                    <a:pt x="10649" y="9168"/>
                  </a:cubicBezTo>
                  <a:lnTo>
                    <a:pt x="10145" y="8412"/>
                  </a:lnTo>
                  <a:cubicBezTo>
                    <a:pt x="10365" y="8002"/>
                    <a:pt x="10554" y="7593"/>
                    <a:pt x="10680" y="7120"/>
                  </a:cubicBezTo>
                  <a:lnTo>
                    <a:pt x="11594" y="6963"/>
                  </a:lnTo>
                  <a:cubicBezTo>
                    <a:pt x="11752" y="6900"/>
                    <a:pt x="11878" y="6805"/>
                    <a:pt x="11878" y="6616"/>
                  </a:cubicBezTo>
                  <a:lnTo>
                    <a:pt x="11878" y="5230"/>
                  </a:lnTo>
                  <a:cubicBezTo>
                    <a:pt x="11878" y="5072"/>
                    <a:pt x="11752" y="4915"/>
                    <a:pt x="11594" y="4883"/>
                  </a:cubicBezTo>
                  <a:lnTo>
                    <a:pt x="10680" y="4726"/>
                  </a:lnTo>
                  <a:cubicBezTo>
                    <a:pt x="10554" y="4253"/>
                    <a:pt x="10365" y="3812"/>
                    <a:pt x="10145" y="3403"/>
                  </a:cubicBezTo>
                  <a:lnTo>
                    <a:pt x="10649" y="2678"/>
                  </a:lnTo>
                  <a:cubicBezTo>
                    <a:pt x="10775" y="2552"/>
                    <a:pt x="10712" y="2363"/>
                    <a:pt x="10617" y="2237"/>
                  </a:cubicBezTo>
                  <a:lnTo>
                    <a:pt x="9609" y="1260"/>
                  </a:lnTo>
                  <a:cubicBezTo>
                    <a:pt x="9554" y="1187"/>
                    <a:pt x="9455" y="1156"/>
                    <a:pt x="9364" y="1156"/>
                  </a:cubicBezTo>
                  <a:cubicBezTo>
                    <a:pt x="9300" y="1156"/>
                    <a:pt x="9239" y="1171"/>
                    <a:pt x="9200" y="1197"/>
                  </a:cubicBezTo>
                  <a:lnTo>
                    <a:pt x="8444" y="1733"/>
                  </a:lnTo>
                  <a:cubicBezTo>
                    <a:pt x="8034" y="1481"/>
                    <a:pt x="7624" y="1292"/>
                    <a:pt x="7152" y="1166"/>
                  </a:cubicBezTo>
                  <a:lnTo>
                    <a:pt x="6994" y="252"/>
                  </a:lnTo>
                  <a:cubicBezTo>
                    <a:pt x="6931" y="95"/>
                    <a:pt x="6837" y="0"/>
                    <a:pt x="6616" y="0"/>
                  </a:cubicBezTo>
                  <a:close/>
                </a:path>
              </a:pathLst>
            </a:custGeom>
            <a:solidFill>
              <a:srgbClr val="66669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 name="Google Shape;6369;p63">
              <a:extLst>
                <a:ext uri="{FF2B5EF4-FFF2-40B4-BE49-F238E27FC236}">
                  <a16:creationId xmlns:a16="http://schemas.microsoft.com/office/drawing/2014/main" id="{3591464A-12C5-4E08-9E42-3D3786E5A8AE}"/>
                </a:ext>
              </a:extLst>
            </p:cNvPr>
            <p:cNvSpPr/>
            <p:nvPr/>
          </p:nvSpPr>
          <p:spPr>
            <a:xfrm>
              <a:off x="1399850" y="3426550"/>
              <a:ext cx="116600" cy="52800"/>
            </a:xfrm>
            <a:custGeom>
              <a:avLst/>
              <a:gdLst/>
              <a:ahLst/>
              <a:cxnLst/>
              <a:rect l="l" t="t" r="r" b="b"/>
              <a:pathLst>
                <a:path w="4664" h="2112" extrusionOk="0">
                  <a:moveTo>
                    <a:pt x="725" y="0"/>
                  </a:moveTo>
                  <a:cubicBezTo>
                    <a:pt x="410" y="252"/>
                    <a:pt x="127" y="662"/>
                    <a:pt x="1" y="1103"/>
                  </a:cubicBezTo>
                  <a:cubicBezTo>
                    <a:pt x="599" y="1733"/>
                    <a:pt x="1387" y="2111"/>
                    <a:pt x="2332" y="2111"/>
                  </a:cubicBezTo>
                  <a:cubicBezTo>
                    <a:pt x="3246" y="2111"/>
                    <a:pt x="4065" y="1733"/>
                    <a:pt x="4664" y="1103"/>
                  </a:cubicBezTo>
                  <a:cubicBezTo>
                    <a:pt x="4538" y="662"/>
                    <a:pt x="4254" y="252"/>
                    <a:pt x="3939" y="0"/>
                  </a:cubicBezTo>
                  <a:cubicBezTo>
                    <a:pt x="3561" y="473"/>
                    <a:pt x="2994" y="788"/>
                    <a:pt x="2332" y="788"/>
                  </a:cubicBezTo>
                  <a:cubicBezTo>
                    <a:pt x="1702" y="788"/>
                    <a:pt x="1103" y="473"/>
                    <a:pt x="725" y="0"/>
                  </a:cubicBezTo>
                  <a:close/>
                </a:path>
              </a:pathLst>
            </a:custGeom>
            <a:solidFill>
              <a:schemeClr val="accent2">
                <a:lumMod val="7500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40" name="Google Shape;6425;p63">
            <a:extLst>
              <a:ext uri="{FF2B5EF4-FFF2-40B4-BE49-F238E27FC236}">
                <a16:creationId xmlns:a16="http://schemas.microsoft.com/office/drawing/2014/main" id="{DC8F39FE-8676-48BA-9903-95D4ECE10AFB}"/>
              </a:ext>
            </a:extLst>
          </p:cNvPr>
          <p:cNvGrpSpPr>
            <a:grpSpLocks noChangeAspect="1"/>
          </p:cNvGrpSpPr>
          <p:nvPr/>
        </p:nvGrpSpPr>
        <p:grpSpPr>
          <a:xfrm>
            <a:off x="3121404" y="1993198"/>
            <a:ext cx="729138" cy="729138"/>
            <a:chOff x="3497300" y="3227275"/>
            <a:chExt cx="296175" cy="296175"/>
          </a:xfrm>
        </p:grpSpPr>
        <p:sp>
          <p:nvSpPr>
            <p:cNvPr id="41" name="Google Shape;6426;p63">
              <a:extLst>
                <a:ext uri="{FF2B5EF4-FFF2-40B4-BE49-F238E27FC236}">
                  <a16:creationId xmlns:a16="http://schemas.microsoft.com/office/drawing/2014/main" id="{6D8BC749-D524-4848-8F81-74F2F53128CD}"/>
                </a:ext>
              </a:extLst>
            </p:cNvPr>
            <p:cNvSpPr/>
            <p:nvPr/>
          </p:nvSpPr>
          <p:spPr>
            <a:xfrm>
              <a:off x="3609925" y="3339900"/>
              <a:ext cx="69350" cy="68550"/>
            </a:xfrm>
            <a:custGeom>
              <a:avLst/>
              <a:gdLst/>
              <a:ahLst/>
              <a:cxnLst/>
              <a:rect l="l" t="t" r="r" b="b"/>
              <a:pathLst>
                <a:path w="2774" h="2742" extrusionOk="0">
                  <a:moveTo>
                    <a:pt x="1387" y="1"/>
                  </a:moveTo>
                  <a:cubicBezTo>
                    <a:pt x="631" y="1"/>
                    <a:pt x="1" y="631"/>
                    <a:pt x="1" y="1355"/>
                  </a:cubicBezTo>
                  <a:cubicBezTo>
                    <a:pt x="1" y="2112"/>
                    <a:pt x="631" y="2742"/>
                    <a:pt x="1387" y="2742"/>
                  </a:cubicBezTo>
                  <a:cubicBezTo>
                    <a:pt x="2143" y="2742"/>
                    <a:pt x="2773" y="2112"/>
                    <a:pt x="2773" y="1355"/>
                  </a:cubicBezTo>
                  <a:cubicBezTo>
                    <a:pt x="2773" y="631"/>
                    <a:pt x="2143" y="1"/>
                    <a:pt x="1387" y="1"/>
                  </a:cubicBezTo>
                  <a:close/>
                </a:path>
              </a:pathLst>
            </a:custGeom>
            <a:solidFill>
              <a:srgbClr val="CC006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 name="Google Shape;6427;p63">
              <a:extLst>
                <a:ext uri="{FF2B5EF4-FFF2-40B4-BE49-F238E27FC236}">
                  <a16:creationId xmlns:a16="http://schemas.microsoft.com/office/drawing/2014/main" id="{9A6745AB-E902-4431-86BD-AB71413D2EE9}"/>
                </a:ext>
              </a:extLst>
            </p:cNvPr>
            <p:cNvSpPr/>
            <p:nvPr/>
          </p:nvSpPr>
          <p:spPr>
            <a:xfrm>
              <a:off x="3531175" y="3227275"/>
              <a:ext cx="86650" cy="86675"/>
            </a:xfrm>
            <a:custGeom>
              <a:avLst/>
              <a:gdLst/>
              <a:ahLst/>
              <a:cxnLst/>
              <a:rect l="l" t="t" r="r" b="b"/>
              <a:pathLst>
                <a:path w="3466" h="3467" extrusionOk="0">
                  <a:moveTo>
                    <a:pt x="1733" y="1"/>
                  </a:moveTo>
                  <a:cubicBezTo>
                    <a:pt x="788" y="1"/>
                    <a:pt x="0" y="788"/>
                    <a:pt x="0" y="1733"/>
                  </a:cubicBezTo>
                  <a:cubicBezTo>
                    <a:pt x="0" y="2678"/>
                    <a:pt x="788" y="3466"/>
                    <a:pt x="1733" y="3466"/>
                  </a:cubicBezTo>
                  <a:cubicBezTo>
                    <a:pt x="2741" y="3466"/>
                    <a:pt x="3466" y="2678"/>
                    <a:pt x="3466" y="1733"/>
                  </a:cubicBezTo>
                  <a:cubicBezTo>
                    <a:pt x="3466" y="788"/>
                    <a:pt x="2678" y="1"/>
                    <a:pt x="1733" y="1"/>
                  </a:cubicBezTo>
                  <a:close/>
                </a:path>
              </a:pathLst>
            </a:custGeom>
            <a:solidFill>
              <a:srgbClr val="99009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 name="Google Shape;6428;p63">
              <a:extLst>
                <a:ext uri="{FF2B5EF4-FFF2-40B4-BE49-F238E27FC236}">
                  <a16:creationId xmlns:a16="http://schemas.microsoft.com/office/drawing/2014/main" id="{D147565E-513D-430A-A7BE-7B2BE25D9B01}"/>
                </a:ext>
              </a:extLst>
            </p:cNvPr>
            <p:cNvSpPr/>
            <p:nvPr/>
          </p:nvSpPr>
          <p:spPr>
            <a:xfrm>
              <a:off x="3670575" y="3227275"/>
              <a:ext cx="86675" cy="86675"/>
            </a:xfrm>
            <a:custGeom>
              <a:avLst/>
              <a:gdLst/>
              <a:ahLst/>
              <a:cxnLst/>
              <a:rect l="l" t="t" r="r" b="b"/>
              <a:pathLst>
                <a:path w="3467" h="3467" extrusionOk="0">
                  <a:moveTo>
                    <a:pt x="1733" y="1"/>
                  </a:moveTo>
                  <a:cubicBezTo>
                    <a:pt x="788" y="1"/>
                    <a:pt x="1" y="788"/>
                    <a:pt x="1" y="1733"/>
                  </a:cubicBezTo>
                  <a:cubicBezTo>
                    <a:pt x="1" y="2678"/>
                    <a:pt x="788" y="3466"/>
                    <a:pt x="1733" y="3466"/>
                  </a:cubicBezTo>
                  <a:cubicBezTo>
                    <a:pt x="2679" y="3466"/>
                    <a:pt x="3466" y="2678"/>
                    <a:pt x="3466" y="1733"/>
                  </a:cubicBezTo>
                  <a:cubicBezTo>
                    <a:pt x="3466" y="788"/>
                    <a:pt x="2679" y="1"/>
                    <a:pt x="1733" y="1"/>
                  </a:cubicBezTo>
                  <a:close/>
                </a:path>
              </a:pathLst>
            </a:custGeom>
            <a:solidFill>
              <a:srgbClr val="0099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 name="Google Shape;6429;p63">
              <a:extLst>
                <a:ext uri="{FF2B5EF4-FFF2-40B4-BE49-F238E27FC236}">
                  <a16:creationId xmlns:a16="http://schemas.microsoft.com/office/drawing/2014/main" id="{A9498376-F7D1-41BF-92A0-C60CF729E6B1}"/>
                </a:ext>
              </a:extLst>
            </p:cNvPr>
            <p:cNvSpPr/>
            <p:nvPr/>
          </p:nvSpPr>
          <p:spPr>
            <a:xfrm>
              <a:off x="3622525" y="3421825"/>
              <a:ext cx="41775" cy="25225"/>
            </a:xfrm>
            <a:custGeom>
              <a:avLst/>
              <a:gdLst/>
              <a:ahLst/>
              <a:cxnLst/>
              <a:rect l="l" t="t" r="r" b="b"/>
              <a:pathLst>
                <a:path w="1671" h="1009" extrusionOk="0">
                  <a:moveTo>
                    <a:pt x="1" y="0"/>
                  </a:moveTo>
                  <a:lnTo>
                    <a:pt x="851" y="1008"/>
                  </a:lnTo>
                  <a:lnTo>
                    <a:pt x="1671" y="0"/>
                  </a:lnTo>
                  <a:lnTo>
                    <a:pt x="1671" y="0"/>
                  </a:lnTo>
                  <a:cubicBezTo>
                    <a:pt x="1450" y="126"/>
                    <a:pt x="1167" y="158"/>
                    <a:pt x="851" y="158"/>
                  </a:cubicBezTo>
                  <a:cubicBezTo>
                    <a:pt x="568" y="158"/>
                    <a:pt x="284" y="95"/>
                    <a:pt x="1" y="0"/>
                  </a:cubicBezTo>
                  <a:close/>
                </a:path>
              </a:pathLst>
            </a:custGeom>
            <a:solidFill>
              <a:srgbClr val="5F7D9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 name="Google Shape;6430;p63">
              <a:extLst>
                <a:ext uri="{FF2B5EF4-FFF2-40B4-BE49-F238E27FC236}">
                  <a16:creationId xmlns:a16="http://schemas.microsoft.com/office/drawing/2014/main" id="{9F0DB6C6-F3BD-4D93-BF09-35FB69824599}"/>
                </a:ext>
              </a:extLst>
            </p:cNvPr>
            <p:cNvSpPr/>
            <p:nvPr/>
          </p:nvSpPr>
          <p:spPr>
            <a:xfrm>
              <a:off x="3566600" y="3416300"/>
              <a:ext cx="70125" cy="106350"/>
            </a:xfrm>
            <a:custGeom>
              <a:avLst/>
              <a:gdLst/>
              <a:ahLst/>
              <a:cxnLst/>
              <a:rect l="l" t="t" r="r" b="b"/>
              <a:pathLst>
                <a:path w="2805" h="4254" extrusionOk="0">
                  <a:moveTo>
                    <a:pt x="1261" y="1"/>
                  </a:moveTo>
                  <a:cubicBezTo>
                    <a:pt x="474" y="599"/>
                    <a:pt x="1" y="1513"/>
                    <a:pt x="1" y="2490"/>
                  </a:cubicBezTo>
                  <a:lnTo>
                    <a:pt x="1" y="3907"/>
                  </a:lnTo>
                  <a:cubicBezTo>
                    <a:pt x="1" y="4096"/>
                    <a:pt x="158" y="4254"/>
                    <a:pt x="379" y="4254"/>
                  </a:cubicBezTo>
                  <a:lnTo>
                    <a:pt x="2805" y="4254"/>
                  </a:lnTo>
                  <a:lnTo>
                    <a:pt x="2805" y="1891"/>
                  </a:lnTo>
                  <a:lnTo>
                    <a:pt x="1261" y="1"/>
                  </a:lnTo>
                  <a:close/>
                </a:path>
              </a:pathLst>
            </a:custGeom>
            <a:solidFill>
              <a:srgbClr val="CC006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 name="Google Shape;6431;p63">
              <a:extLst>
                <a:ext uri="{FF2B5EF4-FFF2-40B4-BE49-F238E27FC236}">
                  <a16:creationId xmlns:a16="http://schemas.microsoft.com/office/drawing/2014/main" id="{244F922B-4325-4952-AB25-0E6C006B7A48}"/>
                </a:ext>
              </a:extLst>
            </p:cNvPr>
            <p:cNvSpPr/>
            <p:nvPr/>
          </p:nvSpPr>
          <p:spPr>
            <a:xfrm>
              <a:off x="3653250" y="3417100"/>
              <a:ext cx="70125" cy="106350"/>
            </a:xfrm>
            <a:custGeom>
              <a:avLst/>
              <a:gdLst/>
              <a:ahLst/>
              <a:cxnLst/>
              <a:rect l="l" t="t" r="r" b="b"/>
              <a:pathLst>
                <a:path w="2805" h="4254" extrusionOk="0">
                  <a:moveTo>
                    <a:pt x="1544" y="0"/>
                  </a:moveTo>
                  <a:lnTo>
                    <a:pt x="1" y="1890"/>
                  </a:lnTo>
                  <a:lnTo>
                    <a:pt x="1" y="4253"/>
                  </a:lnTo>
                  <a:lnTo>
                    <a:pt x="2458" y="4253"/>
                  </a:lnTo>
                  <a:cubicBezTo>
                    <a:pt x="2647" y="4253"/>
                    <a:pt x="2804" y="4096"/>
                    <a:pt x="2804" y="3907"/>
                  </a:cubicBezTo>
                  <a:lnTo>
                    <a:pt x="2804" y="2489"/>
                  </a:lnTo>
                  <a:cubicBezTo>
                    <a:pt x="2773" y="1481"/>
                    <a:pt x="2300" y="567"/>
                    <a:pt x="1544" y="0"/>
                  </a:cubicBezTo>
                  <a:close/>
                </a:path>
              </a:pathLst>
            </a:custGeom>
            <a:solidFill>
              <a:srgbClr val="CC006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 name="Google Shape;6432;p63">
              <a:extLst>
                <a:ext uri="{FF2B5EF4-FFF2-40B4-BE49-F238E27FC236}">
                  <a16:creationId xmlns:a16="http://schemas.microsoft.com/office/drawing/2014/main" id="{ACEEABF6-A2DA-4B81-A6FF-75FAF15C93FE}"/>
                </a:ext>
              </a:extLst>
            </p:cNvPr>
            <p:cNvSpPr/>
            <p:nvPr/>
          </p:nvSpPr>
          <p:spPr>
            <a:xfrm>
              <a:off x="3655625" y="3310775"/>
              <a:ext cx="137850" cy="108700"/>
            </a:xfrm>
            <a:custGeom>
              <a:avLst/>
              <a:gdLst/>
              <a:ahLst/>
              <a:cxnLst/>
              <a:rect l="l" t="t" r="r" b="b"/>
              <a:pathLst>
                <a:path w="5514" h="4348" extrusionOk="0">
                  <a:moveTo>
                    <a:pt x="3686" y="1512"/>
                  </a:moveTo>
                  <a:cubicBezTo>
                    <a:pt x="3907" y="1512"/>
                    <a:pt x="4064" y="1670"/>
                    <a:pt x="4064" y="1859"/>
                  </a:cubicBezTo>
                  <a:cubicBezTo>
                    <a:pt x="4064" y="2048"/>
                    <a:pt x="3907" y="2205"/>
                    <a:pt x="3686" y="2205"/>
                  </a:cubicBezTo>
                  <a:lnTo>
                    <a:pt x="2993" y="2205"/>
                  </a:lnTo>
                  <a:cubicBezTo>
                    <a:pt x="2804" y="2205"/>
                    <a:pt x="2646" y="2048"/>
                    <a:pt x="2646" y="1859"/>
                  </a:cubicBezTo>
                  <a:cubicBezTo>
                    <a:pt x="2646" y="1670"/>
                    <a:pt x="2804" y="1512"/>
                    <a:pt x="2993" y="1512"/>
                  </a:cubicBezTo>
                  <a:close/>
                  <a:moveTo>
                    <a:pt x="4127" y="0"/>
                  </a:moveTo>
                  <a:cubicBezTo>
                    <a:pt x="3686" y="536"/>
                    <a:pt x="3056" y="851"/>
                    <a:pt x="2331" y="851"/>
                  </a:cubicBezTo>
                  <a:cubicBezTo>
                    <a:pt x="1607" y="851"/>
                    <a:pt x="977" y="504"/>
                    <a:pt x="536" y="63"/>
                  </a:cubicBezTo>
                  <a:cubicBezTo>
                    <a:pt x="347" y="221"/>
                    <a:pt x="158" y="378"/>
                    <a:pt x="0" y="567"/>
                  </a:cubicBezTo>
                  <a:cubicBezTo>
                    <a:pt x="945" y="756"/>
                    <a:pt x="1638" y="1575"/>
                    <a:pt x="1638" y="2615"/>
                  </a:cubicBezTo>
                  <a:cubicBezTo>
                    <a:pt x="1638" y="2930"/>
                    <a:pt x="1575" y="3214"/>
                    <a:pt x="1449" y="3466"/>
                  </a:cubicBezTo>
                  <a:cubicBezTo>
                    <a:pt x="1859" y="3718"/>
                    <a:pt x="2205" y="4001"/>
                    <a:pt x="2520" y="4348"/>
                  </a:cubicBezTo>
                  <a:lnTo>
                    <a:pt x="5167" y="4348"/>
                  </a:lnTo>
                  <a:cubicBezTo>
                    <a:pt x="5356" y="4348"/>
                    <a:pt x="5513" y="4190"/>
                    <a:pt x="5513" y="4001"/>
                  </a:cubicBezTo>
                  <a:lnTo>
                    <a:pt x="5513" y="2615"/>
                  </a:lnTo>
                  <a:cubicBezTo>
                    <a:pt x="5482" y="1512"/>
                    <a:pt x="4915" y="567"/>
                    <a:pt x="4127" y="0"/>
                  </a:cubicBezTo>
                  <a:close/>
                </a:path>
              </a:pathLst>
            </a:custGeom>
            <a:solidFill>
              <a:srgbClr val="0099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 name="Google Shape;6433;p63">
              <a:extLst>
                <a:ext uri="{FF2B5EF4-FFF2-40B4-BE49-F238E27FC236}">
                  <a16:creationId xmlns:a16="http://schemas.microsoft.com/office/drawing/2014/main" id="{46FFF40C-8451-48E4-AE34-0B5082D1CCC6}"/>
                </a:ext>
              </a:extLst>
            </p:cNvPr>
            <p:cNvSpPr/>
            <p:nvPr/>
          </p:nvSpPr>
          <p:spPr>
            <a:xfrm>
              <a:off x="3497300" y="3309975"/>
              <a:ext cx="136275" cy="108725"/>
            </a:xfrm>
            <a:custGeom>
              <a:avLst/>
              <a:gdLst/>
              <a:ahLst/>
              <a:cxnLst/>
              <a:rect l="l" t="t" r="r" b="b"/>
              <a:pathLst>
                <a:path w="5451" h="4349" extrusionOk="0">
                  <a:moveTo>
                    <a:pt x="2426" y="1544"/>
                  </a:moveTo>
                  <a:cubicBezTo>
                    <a:pt x="2615" y="1544"/>
                    <a:pt x="2773" y="1702"/>
                    <a:pt x="2773" y="1891"/>
                  </a:cubicBezTo>
                  <a:cubicBezTo>
                    <a:pt x="2773" y="2080"/>
                    <a:pt x="2615" y="2237"/>
                    <a:pt x="2426" y="2237"/>
                  </a:cubicBezTo>
                  <a:lnTo>
                    <a:pt x="1733" y="2237"/>
                  </a:lnTo>
                  <a:cubicBezTo>
                    <a:pt x="1513" y="2237"/>
                    <a:pt x="1355" y="2080"/>
                    <a:pt x="1355" y="1891"/>
                  </a:cubicBezTo>
                  <a:cubicBezTo>
                    <a:pt x="1355" y="1702"/>
                    <a:pt x="1513" y="1544"/>
                    <a:pt x="1733" y="1544"/>
                  </a:cubicBezTo>
                  <a:close/>
                  <a:moveTo>
                    <a:pt x="1324" y="1"/>
                  </a:moveTo>
                  <a:cubicBezTo>
                    <a:pt x="536" y="568"/>
                    <a:pt x="1" y="1513"/>
                    <a:pt x="1" y="2552"/>
                  </a:cubicBezTo>
                  <a:lnTo>
                    <a:pt x="1" y="3939"/>
                  </a:lnTo>
                  <a:cubicBezTo>
                    <a:pt x="1" y="4191"/>
                    <a:pt x="95" y="4348"/>
                    <a:pt x="316" y="4348"/>
                  </a:cubicBezTo>
                  <a:lnTo>
                    <a:pt x="2930" y="4348"/>
                  </a:lnTo>
                  <a:cubicBezTo>
                    <a:pt x="3214" y="3970"/>
                    <a:pt x="3561" y="3655"/>
                    <a:pt x="4002" y="3466"/>
                  </a:cubicBezTo>
                  <a:cubicBezTo>
                    <a:pt x="3876" y="3183"/>
                    <a:pt x="3813" y="2930"/>
                    <a:pt x="3813" y="2615"/>
                  </a:cubicBezTo>
                  <a:cubicBezTo>
                    <a:pt x="3813" y="1607"/>
                    <a:pt x="4506" y="757"/>
                    <a:pt x="5451" y="568"/>
                  </a:cubicBezTo>
                  <a:cubicBezTo>
                    <a:pt x="5293" y="347"/>
                    <a:pt x="5104" y="190"/>
                    <a:pt x="4915" y="32"/>
                  </a:cubicBezTo>
                  <a:cubicBezTo>
                    <a:pt x="4474" y="505"/>
                    <a:pt x="3844" y="820"/>
                    <a:pt x="3151" y="820"/>
                  </a:cubicBezTo>
                  <a:cubicBezTo>
                    <a:pt x="2426" y="820"/>
                    <a:pt x="1796" y="505"/>
                    <a:pt x="1324" y="1"/>
                  </a:cubicBezTo>
                  <a:close/>
                </a:path>
              </a:pathLst>
            </a:custGeom>
            <a:solidFill>
              <a:srgbClr val="99009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6" name="CuadroTexto 15">
            <a:extLst>
              <a:ext uri="{FF2B5EF4-FFF2-40B4-BE49-F238E27FC236}">
                <a16:creationId xmlns:a16="http://schemas.microsoft.com/office/drawing/2014/main" id="{37F02654-6126-41D0-8E8A-37F3F5730C49}"/>
              </a:ext>
            </a:extLst>
          </p:cNvPr>
          <p:cNvSpPr txBox="1"/>
          <p:nvPr/>
        </p:nvSpPr>
        <p:spPr>
          <a:xfrm>
            <a:off x="5006293" y="648974"/>
            <a:ext cx="2172390" cy="346120"/>
          </a:xfrm>
          <a:prstGeom prst="rect">
            <a:avLst/>
          </a:prstGeom>
          <a:noFill/>
        </p:spPr>
        <p:txBody>
          <a:bodyPr wrap="none" rtlCol="0">
            <a:spAutoFit/>
          </a:bodyPr>
          <a:lstStyle/>
          <a:p>
            <a:pPr>
              <a:lnSpc>
                <a:spcPct val="110000"/>
              </a:lnSpc>
            </a:pPr>
            <a:r>
              <a:rPr lang="es-MX" sz="1600" b="1" dirty="0">
                <a:latin typeface="Montserrat" panose="00000500000000000000" pitchFamily="2" charset="0"/>
                <a:cs typeface="Times New Roman" panose="02020603050405020304" pitchFamily="18" charset="0"/>
              </a:rPr>
              <a:t>Principales Logros</a:t>
            </a:r>
            <a:endParaRPr lang="es-CO" sz="1600" b="1" dirty="0">
              <a:latin typeface="Montserrat" panose="00000500000000000000" pitchFamily="2" charset="0"/>
              <a:cs typeface="Times New Roman" panose="02020603050405020304" pitchFamily="18" charset="0"/>
            </a:endParaRPr>
          </a:p>
        </p:txBody>
      </p:sp>
      <p:sp>
        <p:nvSpPr>
          <p:cNvPr id="36" name="CuadroTexto 35">
            <a:extLst>
              <a:ext uri="{FF2B5EF4-FFF2-40B4-BE49-F238E27FC236}">
                <a16:creationId xmlns:a16="http://schemas.microsoft.com/office/drawing/2014/main" id="{CAE9615C-6AA0-471D-97CF-A1DBBE410EE7}"/>
              </a:ext>
            </a:extLst>
          </p:cNvPr>
          <p:cNvSpPr txBox="1"/>
          <p:nvPr/>
        </p:nvSpPr>
        <p:spPr>
          <a:xfrm>
            <a:off x="331131" y="790546"/>
            <a:ext cx="2658374" cy="1015663"/>
          </a:xfrm>
          <a:prstGeom prst="rect">
            <a:avLst/>
          </a:prstGeom>
          <a:noFill/>
        </p:spPr>
        <p:txBody>
          <a:bodyPr wrap="square">
            <a:spAutoFit/>
          </a:bodyPr>
          <a:lstStyle/>
          <a:p>
            <a:pPr algn="ctr"/>
            <a:r>
              <a:rPr lang="es-MX" sz="1000" b="1" dirty="0">
                <a:latin typeface="Montserrat" panose="00000500000000000000" pitchFamily="2" charset="0"/>
              </a:rPr>
              <a:t>Objetivo 2. </a:t>
            </a:r>
            <a:r>
              <a:rPr lang="es-MX" sz="1000" dirty="0">
                <a:latin typeface="Montserrat" panose="00000500000000000000" pitchFamily="2" charset="0"/>
              </a:rPr>
              <a:t>Desarrollar procesos institucionales e impulsar iniciativas comunitarias que favorezcan la convivencia, la reconciliación, la reconstrucción del tejido social y la prevención de la estigmatización</a:t>
            </a:r>
          </a:p>
        </p:txBody>
      </p:sp>
      <p:sp>
        <p:nvSpPr>
          <p:cNvPr id="37" name="CuadroTexto 36">
            <a:extLst>
              <a:ext uri="{FF2B5EF4-FFF2-40B4-BE49-F238E27FC236}">
                <a16:creationId xmlns:a16="http://schemas.microsoft.com/office/drawing/2014/main" id="{D143641D-A966-4944-9D2F-C459D7FE6BB3}"/>
              </a:ext>
            </a:extLst>
          </p:cNvPr>
          <p:cNvSpPr txBox="1"/>
          <p:nvPr/>
        </p:nvSpPr>
        <p:spPr>
          <a:xfrm>
            <a:off x="4136281" y="1015558"/>
            <a:ext cx="4478637" cy="430887"/>
          </a:xfrm>
          <a:prstGeom prst="rect">
            <a:avLst/>
          </a:prstGeom>
          <a:noFill/>
        </p:spPr>
        <p:txBody>
          <a:bodyPr wrap="square">
            <a:spAutoFit/>
          </a:bodyPr>
          <a:lstStyle/>
          <a:p>
            <a:pPr algn="just"/>
            <a:r>
              <a:rPr lang="es-MX" sz="1100" dirty="0">
                <a:latin typeface="Montserrat" panose="00000500000000000000" pitchFamily="2" charset="0"/>
              </a:rPr>
              <a:t>Sin meta programada, se avanzó en Fase precontractual y focalización de las iniciativas comunitarias </a:t>
            </a:r>
            <a:endParaRPr lang="es-CO" sz="1100" dirty="0">
              <a:latin typeface="Montserrat" panose="00000500000000000000" pitchFamily="2" charset="0"/>
            </a:endParaRPr>
          </a:p>
        </p:txBody>
      </p:sp>
    </p:spTree>
    <p:extLst>
      <p:ext uri="{BB962C8B-B14F-4D97-AF65-F5344CB8AC3E}">
        <p14:creationId xmlns:p14="http://schemas.microsoft.com/office/powerpoint/2010/main" val="1008112517"/>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 name="CuadroTexto 40">
            <a:extLst>
              <a:ext uri="{FF2B5EF4-FFF2-40B4-BE49-F238E27FC236}">
                <a16:creationId xmlns:a16="http://schemas.microsoft.com/office/drawing/2014/main" id="{D0AB7370-C069-B6FE-8A78-BD558280E6C3}"/>
              </a:ext>
            </a:extLst>
          </p:cNvPr>
          <p:cNvSpPr txBox="1"/>
          <p:nvPr/>
        </p:nvSpPr>
        <p:spPr>
          <a:xfrm>
            <a:off x="736947" y="3607906"/>
            <a:ext cx="2031165" cy="819584"/>
          </a:xfrm>
          <a:prstGeom prst="rect">
            <a:avLst/>
          </a:prstGeom>
          <a:solidFill>
            <a:schemeClr val="bg1"/>
          </a:solidFill>
          <a:ln w="19050">
            <a:solidFill>
              <a:srgbClr val="000066"/>
            </a:solidFill>
          </a:ln>
          <a:effectLst/>
          <a:scene3d>
            <a:camera prst="orthographicFront">
              <a:rot lat="0" lon="0" rev="0"/>
            </a:camera>
            <a:lightRig rig="contrasting" dir="t">
              <a:rot lat="0" lon="0" rev="7800000"/>
            </a:lightRig>
          </a:scene3d>
          <a:sp3d>
            <a:bevelT w="139700" h="139700"/>
          </a:sp3d>
        </p:spPr>
        <p:style>
          <a:lnRef idx="0">
            <a:scrgbClr r="0" g="0" b="0"/>
          </a:lnRef>
          <a:fillRef idx="0">
            <a:scrgbClr r="0" g="0" b="0"/>
          </a:fillRef>
          <a:effectRef idx="0">
            <a:scrgbClr r="0" g="0" b="0"/>
          </a:effectRef>
          <a:fontRef idx="minor">
            <a:schemeClr val="lt1"/>
          </a:fontRef>
        </p:style>
        <p:txBody>
          <a:bodyPr spcFirstLastPara="0" vert="horz" wrap="square" lIns="91440" tIns="68580" rIns="91440" bIns="68580" numCol="1" spcCol="1270" anchor="ctr" anchorCtr="0">
            <a:noAutofit/>
          </a:bodyPr>
          <a:lstStyle/>
          <a:p>
            <a:pPr lvl="0" algn="ctr" defTabSz="1600200">
              <a:lnSpc>
                <a:spcPct val="90000"/>
              </a:lnSpc>
              <a:spcBef>
                <a:spcPct val="0"/>
              </a:spcBef>
              <a:spcAft>
                <a:spcPct val="35000"/>
              </a:spcAft>
            </a:pPr>
            <a:r>
              <a:rPr lang="es-CO" sz="1250" dirty="0">
                <a:solidFill>
                  <a:schemeClr val="tx1"/>
                </a:solidFill>
                <a:latin typeface="Montserrat" panose="00000500000000000000" pitchFamily="2" charset="0"/>
                <a:cs typeface="Arial" panose="020B0604020202020204" pitchFamily="34" charset="0"/>
              </a:rPr>
              <a:t>31 Indicadores Frecuencia trimestral </a:t>
            </a:r>
          </a:p>
          <a:p>
            <a:pPr lvl="0" algn="ctr" defTabSz="1600200">
              <a:lnSpc>
                <a:spcPct val="90000"/>
              </a:lnSpc>
              <a:spcBef>
                <a:spcPct val="0"/>
              </a:spcBef>
              <a:spcAft>
                <a:spcPct val="35000"/>
              </a:spcAft>
            </a:pPr>
            <a:r>
              <a:rPr lang="es-CO" sz="1250" dirty="0">
                <a:solidFill>
                  <a:schemeClr val="tx1"/>
                </a:solidFill>
                <a:latin typeface="Montserrat" panose="00000500000000000000" pitchFamily="2" charset="0"/>
                <a:cs typeface="Arial" panose="020B0604020202020204" pitchFamily="34" charset="0"/>
              </a:rPr>
              <a:t>15 indicadores T-1 </a:t>
            </a:r>
            <a:endParaRPr lang="es-ES" sz="1250" kern="1200" dirty="0">
              <a:solidFill>
                <a:schemeClr val="tx1"/>
              </a:solidFill>
              <a:latin typeface="Montserrat" panose="00000500000000000000" pitchFamily="2" charset="0"/>
              <a:cs typeface="Arial" panose="020B0604020202020204" pitchFamily="34" charset="0"/>
            </a:endParaRPr>
          </a:p>
        </p:txBody>
      </p:sp>
      <p:grpSp>
        <p:nvGrpSpPr>
          <p:cNvPr id="21" name="Grupo 20">
            <a:extLst>
              <a:ext uri="{FF2B5EF4-FFF2-40B4-BE49-F238E27FC236}">
                <a16:creationId xmlns:a16="http://schemas.microsoft.com/office/drawing/2014/main" id="{89CFB6D2-F86C-B582-0097-AAACA7C95413}"/>
              </a:ext>
            </a:extLst>
          </p:cNvPr>
          <p:cNvGrpSpPr/>
          <p:nvPr/>
        </p:nvGrpSpPr>
        <p:grpSpPr>
          <a:xfrm>
            <a:off x="0" y="4874327"/>
            <a:ext cx="9278938" cy="345225"/>
            <a:chOff x="0" y="4874327"/>
            <a:chExt cx="9278938" cy="345225"/>
          </a:xfrm>
        </p:grpSpPr>
        <p:pic>
          <p:nvPicPr>
            <p:cNvPr id="22" name="Gráfico 3">
              <a:extLst>
                <a:ext uri="{FF2B5EF4-FFF2-40B4-BE49-F238E27FC236}">
                  <a16:creationId xmlns:a16="http://schemas.microsoft.com/office/drawing/2014/main" id="{565E3B36-3D17-AC38-57EC-865A363CF15A}"/>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flipV="1">
              <a:off x="0" y="5105159"/>
              <a:ext cx="9273639" cy="114393"/>
            </a:xfrm>
            <a:prstGeom prst="rect">
              <a:avLst/>
            </a:prstGeom>
          </p:spPr>
        </p:pic>
        <p:sp>
          <p:nvSpPr>
            <p:cNvPr id="23" name="CuadroTexto 22">
              <a:extLst>
                <a:ext uri="{FF2B5EF4-FFF2-40B4-BE49-F238E27FC236}">
                  <a16:creationId xmlns:a16="http://schemas.microsoft.com/office/drawing/2014/main" id="{1A86D068-816E-DD69-2687-9D769FC4DF23}"/>
                </a:ext>
              </a:extLst>
            </p:cNvPr>
            <p:cNvSpPr txBox="1"/>
            <p:nvPr/>
          </p:nvSpPr>
          <p:spPr>
            <a:xfrm>
              <a:off x="5938221" y="4874327"/>
              <a:ext cx="3340717" cy="230832"/>
            </a:xfrm>
            <a:prstGeom prst="rect">
              <a:avLst/>
            </a:prstGeom>
            <a:noFill/>
          </p:spPr>
          <p:txBody>
            <a:bodyPr wrap="square" rtlCol="0">
              <a:spAutoFit/>
            </a:bodyPr>
            <a:lstStyle/>
            <a:p>
              <a:r>
                <a:rPr lang="es-ES" sz="900" dirty="0">
                  <a:solidFill>
                    <a:schemeClr val="bg2">
                      <a:lumMod val="50000"/>
                    </a:schemeClr>
                  </a:solidFill>
                  <a:latin typeface="Montserrat Medium" pitchFamily="2" charset="0"/>
                </a:rPr>
                <a:t>Agencia para la Reincorporación y la Normalización</a:t>
              </a:r>
              <a:endParaRPr lang="en-US" sz="2000" dirty="0">
                <a:latin typeface="Montserrat Medium" pitchFamily="2" charset="0"/>
              </a:endParaRPr>
            </a:p>
          </p:txBody>
        </p:sp>
      </p:grpSp>
      <p:pic>
        <p:nvPicPr>
          <p:cNvPr id="5" name="Imagen 4">
            <a:extLst>
              <a:ext uri="{FF2B5EF4-FFF2-40B4-BE49-F238E27FC236}">
                <a16:creationId xmlns:a16="http://schemas.microsoft.com/office/drawing/2014/main" id="{69D3ADD2-4155-4F7B-BAD6-986E30B6D91E}"/>
              </a:ext>
            </a:extLst>
          </p:cNvPr>
          <p:cNvPicPr>
            <a:picLocks noChangeAspect="1"/>
          </p:cNvPicPr>
          <p:nvPr/>
        </p:nvPicPr>
        <p:blipFill>
          <a:blip r:embed="rId4"/>
          <a:stretch>
            <a:fillRect/>
          </a:stretch>
        </p:blipFill>
        <p:spPr>
          <a:xfrm>
            <a:off x="247580" y="1222653"/>
            <a:ext cx="3009900" cy="2133600"/>
          </a:xfrm>
          <a:prstGeom prst="rect">
            <a:avLst/>
          </a:prstGeom>
        </p:spPr>
      </p:pic>
      <p:sp>
        <p:nvSpPr>
          <p:cNvPr id="12" name="CuadroTexto 11">
            <a:extLst>
              <a:ext uri="{FF2B5EF4-FFF2-40B4-BE49-F238E27FC236}">
                <a16:creationId xmlns:a16="http://schemas.microsoft.com/office/drawing/2014/main" id="{50F8EFC4-FA49-4E69-9938-E5646D4AB624}"/>
              </a:ext>
            </a:extLst>
          </p:cNvPr>
          <p:cNvSpPr txBox="1"/>
          <p:nvPr/>
        </p:nvSpPr>
        <p:spPr>
          <a:xfrm>
            <a:off x="382926" y="114541"/>
            <a:ext cx="8767308" cy="830997"/>
          </a:xfrm>
          <a:prstGeom prst="rect">
            <a:avLst/>
          </a:prstGeom>
          <a:noFill/>
        </p:spPr>
        <p:txBody>
          <a:bodyPr wrap="square" rtlCol="0">
            <a:spAutoFit/>
          </a:bodyPr>
          <a:lstStyle>
            <a:defPPr>
              <a:defRPr lang="en-US"/>
            </a:defPPr>
            <a:lvl1pPr>
              <a:defRPr sz="3349" b="1">
                <a:solidFill>
                  <a:srgbClr val="000000"/>
                </a:solidFill>
                <a:latin typeface="Montserrat SemiBold" pitchFamily="2" charset="77"/>
                <a:ea typeface="+mj-ea"/>
                <a:cs typeface="+mj-cs"/>
              </a:defRPr>
            </a:lvl1pPr>
          </a:lstStyle>
          <a:p>
            <a:pPr algn="r"/>
            <a:r>
              <a:rPr lang="es-CO" sz="2400" dirty="0">
                <a:solidFill>
                  <a:schemeClr val="bg2">
                    <a:lumMod val="25000"/>
                  </a:schemeClr>
                </a:solidFill>
                <a:latin typeface="Montserrat" pitchFamily="2" charset="77"/>
                <a:ea typeface="+mn-ea"/>
                <a:cs typeface="+mn-cs"/>
              </a:rPr>
              <a:t>Plan Anticorrupción y de Atención al Ciudadano  PAAC</a:t>
            </a:r>
          </a:p>
        </p:txBody>
      </p:sp>
      <p:sp>
        <p:nvSpPr>
          <p:cNvPr id="13" name="Rectángulo 12">
            <a:extLst>
              <a:ext uri="{FF2B5EF4-FFF2-40B4-BE49-F238E27FC236}">
                <a16:creationId xmlns:a16="http://schemas.microsoft.com/office/drawing/2014/main" id="{EBD57398-DAB2-4CAC-AE28-9EA50F41D102}"/>
              </a:ext>
            </a:extLst>
          </p:cNvPr>
          <p:cNvSpPr/>
          <p:nvPr/>
        </p:nvSpPr>
        <p:spPr>
          <a:xfrm>
            <a:off x="3635829" y="1040415"/>
            <a:ext cx="5514405" cy="3804696"/>
          </a:xfrm>
          <a:prstGeom prst="rect">
            <a:avLst/>
          </a:prstGeom>
          <a:solidFill>
            <a:schemeClr val="bg1"/>
          </a:solidFill>
          <a:ln w="19050">
            <a:solidFill>
              <a:srgbClr val="000066"/>
            </a:solidFill>
          </a:ln>
          <a:effectLst/>
          <a:scene3d>
            <a:camera prst="orthographicFront">
              <a:rot lat="0" lon="0" rev="0"/>
            </a:camera>
            <a:lightRig rig="contrasting" dir="t">
              <a:rot lat="0" lon="0" rev="7800000"/>
            </a:lightRig>
          </a:scene3d>
          <a:sp3d>
            <a:bevelT w="139700" h="139700"/>
          </a:sp3d>
        </p:spPr>
        <p:txBody>
          <a:bodyPr wrap="square">
            <a:spAutoFit/>
          </a:bodyPr>
          <a:lstStyle/>
          <a:p>
            <a:pPr>
              <a:lnSpc>
                <a:spcPct val="110000"/>
              </a:lnSpc>
              <a:spcAft>
                <a:spcPts val="0"/>
              </a:spcAft>
            </a:pPr>
            <a:r>
              <a:rPr lang="es-ES" sz="1100" b="1" dirty="0">
                <a:latin typeface="Montserrat" panose="00000500000000000000" pitchFamily="2" charset="0"/>
                <a:cs typeface="Times New Roman" panose="02020603050405020304" pitchFamily="18" charset="0"/>
              </a:rPr>
              <a:t>Principales logros por componente del plan </a:t>
            </a:r>
          </a:p>
          <a:p>
            <a:pPr>
              <a:lnSpc>
                <a:spcPct val="110000"/>
              </a:lnSpc>
              <a:spcAft>
                <a:spcPts val="0"/>
              </a:spcAft>
            </a:pPr>
            <a:endParaRPr lang="es-ES" sz="1100" b="1" dirty="0">
              <a:latin typeface="Montserrat" panose="00000500000000000000" pitchFamily="2" charset="0"/>
              <a:cs typeface="Times New Roman" panose="02020603050405020304" pitchFamily="18" charset="0"/>
            </a:endParaRPr>
          </a:p>
          <a:p>
            <a:pPr algn="just">
              <a:lnSpc>
                <a:spcPct val="110000"/>
              </a:lnSpc>
              <a:spcAft>
                <a:spcPts val="0"/>
              </a:spcAft>
            </a:pPr>
            <a:r>
              <a:rPr lang="es-ES" sz="1100" b="1" dirty="0">
                <a:latin typeface="Montserrat" panose="00000500000000000000" pitchFamily="2" charset="0"/>
                <a:cs typeface="Times New Roman" panose="02020603050405020304" pitchFamily="18" charset="0"/>
              </a:rPr>
              <a:t>1. Riesgos de Corrupción </a:t>
            </a:r>
          </a:p>
          <a:p>
            <a:pPr marL="171450" indent="-171450" algn="just">
              <a:lnSpc>
                <a:spcPct val="110000"/>
              </a:lnSpc>
              <a:spcAft>
                <a:spcPts val="0"/>
              </a:spcAft>
              <a:buFont typeface="Arial" panose="020B0604020202020204" pitchFamily="34" charset="0"/>
              <a:buChar char="•"/>
            </a:pPr>
            <a:r>
              <a:rPr lang="es-MX" sz="1100" dirty="0">
                <a:latin typeface="Montserrat" panose="00000500000000000000" pitchFamily="2" charset="0"/>
                <a:cs typeface="Times New Roman" panose="02020603050405020304" pitchFamily="18" charset="0"/>
              </a:rPr>
              <a:t>Elaboración de: mapa de riesgos de corrupción, informes de seguimiento a riesgos de Corrupción IV trimestre 2022 y  seguimiento segundo semestre 2022.</a:t>
            </a:r>
          </a:p>
          <a:p>
            <a:pPr algn="just">
              <a:lnSpc>
                <a:spcPct val="110000"/>
              </a:lnSpc>
              <a:spcAft>
                <a:spcPts val="0"/>
              </a:spcAft>
            </a:pPr>
            <a:endParaRPr lang="es-MX" sz="1100" b="1" dirty="0">
              <a:latin typeface="Montserrat" panose="00000500000000000000" pitchFamily="2" charset="0"/>
              <a:cs typeface="Times New Roman" panose="02020603050405020304" pitchFamily="18" charset="0"/>
            </a:endParaRPr>
          </a:p>
          <a:p>
            <a:pPr algn="just">
              <a:lnSpc>
                <a:spcPct val="110000"/>
              </a:lnSpc>
              <a:spcAft>
                <a:spcPts val="0"/>
              </a:spcAft>
            </a:pPr>
            <a:r>
              <a:rPr lang="es-MX" sz="1100" b="1" dirty="0">
                <a:latin typeface="Montserrat" panose="00000500000000000000" pitchFamily="2" charset="0"/>
                <a:cs typeface="Times New Roman" panose="02020603050405020304" pitchFamily="18" charset="0"/>
              </a:rPr>
              <a:t>2. Iniciativas adicionales </a:t>
            </a:r>
          </a:p>
          <a:p>
            <a:pPr marL="171450" indent="-171450" algn="just">
              <a:lnSpc>
                <a:spcPct val="110000"/>
              </a:lnSpc>
              <a:spcAft>
                <a:spcPts val="0"/>
              </a:spcAft>
              <a:buFont typeface="Arial" panose="020B0604020202020204" pitchFamily="34" charset="0"/>
              <a:buChar char="•"/>
            </a:pPr>
            <a:r>
              <a:rPr lang="es-MX" sz="1100" dirty="0">
                <a:latin typeface="Montserrat" panose="00000500000000000000" pitchFamily="2" charset="0"/>
                <a:cs typeface="Times New Roman" panose="02020603050405020304" pitchFamily="18" charset="0"/>
              </a:rPr>
              <a:t>Sensibilización y apropiación del Código de Integridad (publicación de cinco boletines)</a:t>
            </a:r>
          </a:p>
          <a:p>
            <a:pPr algn="just">
              <a:lnSpc>
                <a:spcPct val="110000"/>
              </a:lnSpc>
              <a:spcAft>
                <a:spcPts val="0"/>
              </a:spcAft>
            </a:pPr>
            <a:endParaRPr lang="es-MX" sz="1100" b="1" dirty="0">
              <a:latin typeface="Montserrat" panose="00000500000000000000" pitchFamily="2" charset="0"/>
              <a:cs typeface="Times New Roman" panose="02020603050405020304" pitchFamily="18" charset="0"/>
            </a:endParaRPr>
          </a:p>
          <a:p>
            <a:pPr algn="just">
              <a:lnSpc>
                <a:spcPct val="110000"/>
              </a:lnSpc>
              <a:spcAft>
                <a:spcPts val="0"/>
              </a:spcAft>
            </a:pPr>
            <a:r>
              <a:rPr lang="es-MX" sz="1100" b="1" dirty="0">
                <a:latin typeface="Montserrat" panose="00000500000000000000" pitchFamily="2" charset="0"/>
                <a:cs typeface="Times New Roman" panose="02020603050405020304" pitchFamily="18" charset="0"/>
              </a:rPr>
              <a:t>3. Mecanismos para mejorar la atención al ciudadano</a:t>
            </a:r>
          </a:p>
          <a:p>
            <a:pPr marL="285750" indent="-285750" algn="just">
              <a:lnSpc>
                <a:spcPct val="110000"/>
              </a:lnSpc>
              <a:spcAft>
                <a:spcPts val="0"/>
              </a:spcAft>
              <a:buFont typeface="Arial" panose="020B0604020202020204" pitchFamily="34" charset="0"/>
              <a:buChar char="•"/>
            </a:pPr>
            <a:r>
              <a:rPr lang="es-MX" sz="1100" dirty="0">
                <a:latin typeface="Montserrat" panose="00000500000000000000" pitchFamily="2" charset="0"/>
                <a:cs typeface="Times New Roman" panose="02020603050405020304" pitchFamily="18" charset="0"/>
              </a:rPr>
              <a:t>Elaboración y publicación de los informes: Registro Público de Derechos de Petición e Informe trimestral de PQRSD, Capacitación en: PQRSD, riesgos y protocolos de atención, lenguaje claro, participación ciudadana, espacios de relacionamiento con la ciudadanía. </a:t>
            </a:r>
          </a:p>
          <a:p>
            <a:pPr marL="342900" indent="-342900" algn="just">
              <a:lnSpc>
                <a:spcPct val="110000"/>
              </a:lnSpc>
              <a:spcAft>
                <a:spcPts val="0"/>
              </a:spcAft>
              <a:buFont typeface="Arial" panose="020B0604020202020204" pitchFamily="34" charset="0"/>
              <a:buChar char="•"/>
            </a:pPr>
            <a:r>
              <a:rPr lang="es-MX" sz="1100" dirty="0">
                <a:latin typeface="Montserrat" panose="00000500000000000000" pitchFamily="2" charset="0"/>
                <a:cs typeface="Times New Roman" panose="02020603050405020304" pitchFamily="18" charset="0"/>
              </a:rPr>
              <a:t>Se realizaron 68 campañas a través de  355.752 mensajes de texto y 8.312 llamadas. </a:t>
            </a:r>
          </a:p>
          <a:p>
            <a:pPr marL="342900" indent="-342900" algn="just">
              <a:lnSpc>
                <a:spcPct val="110000"/>
              </a:lnSpc>
              <a:spcAft>
                <a:spcPts val="0"/>
              </a:spcAft>
              <a:buFont typeface="Arial" panose="020B0604020202020204" pitchFamily="34" charset="0"/>
              <a:buChar char="•"/>
            </a:pPr>
            <a:r>
              <a:rPr lang="es-MX" sz="1100" dirty="0">
                <a:latin typeface="Montserrat" panose="00000500000000000000" pitchFamily="2" charset="0"/>
                <a:cs typeface="Times New Roman" panose="02020603050405020304" pitchFamily="18" charset="0"/>
              </a:rPr>
              <a:t>Atención de 3.336 PQRSD y se logó un 94,12% de satisfacción de la ciudadanía frente a la respuesta de peticiones.</a:t>
            </a:r>
            <a:endParaRPr lang="es-MX" sz="1100" b="1" dirty="0">
              <a:latin typeface="Montserrat" panose="00000500000000000000" pitchFamily="2" charset="0"/>
              <a:cs typeface="Times New Roman" panose="02020603050405020304" pitchFamily="18" charset="0"/>
            </a:endParaRPr>
          </a:p>
        </p:txBody>
      </p:sp>
    </p:spTree>
    <p:extLst>
      <p:ext uri="{BB962C8B-B14F-4D97-AF65-F5344CB8AC3E}">
        <p14:creationId xmlns:p14="http://schemas.microsoft.com/office/powerpoint/2010/main" val="44066914"/>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Documento" ma:contentTypeID="0x010100163FD2FCCC75B3428508D30C9BFD8D5E" ma:contentTypeVersion="5" ma:contentTypeDescription="Crear nuevo documento." ma:contentTypeScope="" ma:versionID="7a868dac3b6d850824bf962d814c103c">
  <xsd:schema xmlns:xsd="http://www.w3.org/2001/XMLSchema" xmlns:xs="http://www.w3.org/2001/XMLSchema" xmlns:p="http://schemas.microsoft.com/office/2006/metadata/properties" xmlns:ns2="077c5070-3745-424c-9936-302cc62f8c81" xmlns:ns3="6e2a57a2-9d48-4009-82e5-3fe89fb6c543" targetNamespace="http://schemas.microsoft.com/office/2006/metadata/properties" ma:root="true" ma:fieldsID="fb57a3f0d0ec8317fe47aef72de62ba9" ns2:_="" ns3:_="">
    <xsd:import namespace="077c5070-3745-424c-9936-302cc62f8c81"/>
    <xsd:import namespace="6e2a57a2-9d48-4009-82e5-3fe89fb6c543"/>
    <xsd:element name="properties">
      <xsd:complexType>
        <xsd:sequence>
          <xsd:element name="documentManagement">
            <xsd:complexType>
              <xsd:all>
                <xsd:element ref="ns2:Descripci_x00f3_n" minOccurs="0"/>
                <xsd:element ref="ns3:Año" minOccurs="0"/>
                <xsd:element ref="ns3:Mes"/>
                <xsd:element ref="ns3:_dlc_DocId" minOccurs="0"/>
                <xsd:element ref="ns3:_dlc_DocIdUrl" minOccurs="0"/>
                <xsd:element ref="ns3:_dlc_DocIdPersistId" minOccurs="0"/>
                <xsd:element ref="ns3: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77c5070-3745-424c-9936-302cc62f8c81" elementFormDefault="qualified">
    <xsd:import namespace="http://schemas.microsoft.com/office/2006/documentManagement/types"/>
    <xsd:import namespace="http://schemas.microsoft.com/office/infopath/2007/PartnerControls"/>
    <xsd:element name="Descripci_x00f3_n" ma:index="8" nillable="true" ma:displayName="Descripción" ma:internalName="Descripci_x00f3_n">
      <xsd:simpleType>
        <xsd:restriction base="dms:Text">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6e2a57a2-9d48-4009-82e5-3fe89fb6c543" elementFormDefault="qualified">
    <xsd:import namespace="http://schemas.microsoft.com/office/2006/documentManagement/types"/>
    <xsd:import namespace="http://schemas.microsoft.com/office/infopath/2007/PartnerControls"/>
    <xsd:element name="Año" ma:index="9" nillable="true" ma:displayName="Año" ma:format="Dropdown" ma:internalName="A_x00f1_o">
      <xsd:simpleType>
        <xsd:restriction base="dms:Choice">
          <xsd:enumeration value="1996"/>
          <xsd:enumeration value="1997"/>
          <xsd:enumeration value="1998"/>
          <xsd:enumeration value="1999"/>
          <xsd:enumeration value="2000"/>
          <xsd:enumeration value="2001"/>
          <xsd:enumeration value="2002"/>
          <xsd:enumeration value="2003"/>
          <xsd:enumeration value="2004"/>
          <xsd:enumeration value="2005"/>
          <xsd:enumeration value="2006"/>
          <xsd:enumeration value="2007"/>
          <xsd:enumeration value="2008"/>
          <xsd:enumeration value="2009"/>
          <xsd:enumeration value="2010"/>
          <xsd:enumeration value="2011"/>
          <xsd:enumeration value="2012"/>
          <xsd:enumeration value="2013"/>
          <xsd:enumeration value="2014"/>
          <xsd:enumeration value="2015"/>
          <xsd:enumeration value="2016"/>
          <xsd:enumeration value="2017"/>
          <xsd:enumeration value="2018"/>
          <xsd:enumeration value="2019"/>
          <xsd:enumeration value="2020"/>
          <xsd:enumeration value="2021"/>
          <xsd:enumeration value="2022"/>
          <xsd:enumeration value="2023"/>
          <xsd:enumeration value="2024"/>
          <xsd:enumeration value="2025"/>
          <xsd:enumeration value="2026"/>
          <xsd:enumeration value="2027"/>
          <xsd:enumeration value="2028"/>
          <xsd:enumeration value="2029"/>
          <xsd:enumeration value="2030"/>
        </xsd:restriction>
      </xsd:simpleType>
    </xsd:element>
    <xsd:element name="Mes" ma:index="10" ma:displayName="Mes" ma:default="01 - Enero" ma:format="Dropdown" ma:internalName="Mes">
      <xsd:simpleType>
        <xsd:restriction base="dms:Choice">
          <xsd:enumeration value="01 - Enero"/>
          <xsd:enumeration value="02 - Febrero"/>
          <xsd:enumeration value="03 - Marzo"/>
          <xsd:enumeration value="04 - Abril"/>
          <xsd:enumeration value="05 - Mayo"/>
          <xsd:enumeration value="06 - Junio"/>
          <xsd:enumeration value="07 - Julio"/>
          <xsd:enumeration value="08 - Agosto"/>
          <xsd:enumeration value="09 - Septiembre"/>
          <xsd:enumeration value="10 - Octubre"/>
          <xsd:enumeration value="11 - Noviembre"/>
          <xsd:enumeration value="12 - Diciembre"/>
        </xsd:restriction>
      </xsd:simpleType>
    </xsd:element>
    <xsd:element name="_dlc_DocId" ma:index="11" nillable="true" ma:displayName="Valor de Id. de documento" ma:description="El valor del identificador de documento asignado a este elemento." ma:internalName="_dlc_DocId" ma:readOnly="true">
      <xsd:simpleType>
        <xsd:restriction base="dms:Text"/>
      </xsd:simpleType>
    </xsd:element>
    <xsd:element name="_dlc_DocIdUrl" ma:index="12" nillable="true" ma:displayName="Id. de documento" ma:description="Vínculo permanente a este documento."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3" nillable="true" ma:displayName="Identificador persistente" ma:description="Mantener el identificador al agregar." ma:hidden="true" ma:internalName="_dlc_DocIdPersistId" ma:readOnly="true">
      <xsd:simpleType>
        <xsd:restriction base="dms:Boolean"/>
      </xsd:simpleType>
    </xsd:element>
    <xsd:element name="SharedWithUsers" ma:index="14" nillable="true" ma:displayName="Compartido c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ipo de contenido"/>
        <xsd:element ref="dc:title" minOccurs="0" maxOccurs="1" ma:index="4" ma:displayName="Título"/>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Mes xmlns="6e2a57a2-9d48-4009-82e5-3fe89fb6c543">05 - Mayo</Mes>
    <Descripci_x00f3_n xmlns="077c5070-3745-424c-9936-302cc62f8c81">Informe de Gestión T1 2023</Descripci_x00f3_n>
    <Año xmlns="6e2a57a2-9d48-4009-82e5-3fe89fb6c543">2023</Año>
    <_dlc_DocId xmlns="6e2a57a2-9d48-4009-82e5-3fe89fb6c543">3CFCSSYJ6V66-25-103</_dlc_DocId>
    <_dlc_DocIdUrl xmlns="6e2a57a2-9d48-4009-82e5-3fe89fb6c543">
      <Url>https://www.reincorporacion.gov.co/es/agencia/_layouts/15/DocIdRedir.aspx?ID=3CFCSSYJ6V66-25-103</Url>
      <Description>3CFCSSYJ6V66-25-103</Description>
    </_dlc_DocIdUrl>
  </documentManagement>
</p:properties>
</file>

<file path=customXml/item4.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Version=15.0.0.0, Culture=neutral, PublicKeyToken=71e9bce111e9429c</Assembly>
    <Class>Microsoft.Office.DocumentManagement.Internal.DocIdHandler</Class>
    <Data/>
    <Filter/>
  </Receiver>
</spe:Receivers>
</file>

<file path=customXml/itemProps1.xml><?xml version="1.0" encoding="utf-8"?>
<ds:datastoreItem xmlns:ds="http://schemas.openxmlformats.org/officeDocument/2006/customXml" ds:itemID="{618B6CB7-F492-44A7-A9AF-03240782F885}"/>
</file>

<file path=customXml/itemProps2.xml><?xml version="1.0" encoding="utf-8"?>
<ds:datastoreItem xmlns:ds="http://schemas.openxmlformats.org/officeDocument/2006/customXml" ds:itemID="{AB02ADE1-81A4-4314-8AE4-F5DC0F70796F}"/>
</file>

<file path=customXml/itemProps3.xml><?xml version="1.0" encoding="utf-8"?>
<ds:datastoreItem xmlns:ds="http://schemas.openxmlformats.org/officeDocument/2006/customXml" ds:itemID="{908CB2EF-A2F1-42F3-A1EC-810F82C19BC6}"/>
</file>

<file path=customXml/itemProps4.xml><?xml version="1.0" encoding="utf-8"?>
<ds:datastoreItem xmlns:ds="http://schemas.openxmlformats.org/officeDocument/2006/customXml" ds:itemID="{A86D2751-2FB9-45CB-B321-3A39C4597544}"/>
</file>

<file path=docProps/app.xml><?xml version="1.0" encoding="utf-8"?>
<Properties xmlns="http://schemas.openxmlformats.org/officeDocument/2006/extended-properties" xmlns:vt="http://schemas.openxmlformats.org/officeDocument/2006/docPropsVTypes">
  <Template>Office Theme</Template>
  <TotalTime>1495</TotalTime>
  <Words>2385</Words>
  <Application>Microsoft Office PowerPoint</Application>
  <PresentationFormat>Personalizado</PresentationFormat>
  <Paragraphs>193</Paragraphs>
  <Slides>12</Slides>
  <Notes>2</Notes>
  <HiddenSlides>0</HiddenSlides>
  <MMClips>0</MMClips>
  <ScaleCrop>false</ScaleCrop>
  <HeadingPairs>
    <vt:vector size="6" baseType="variant">
      <vt:variant>
        <vt:lpstr>Fuentes usadas</vt:lpstr>
      </vt:variant>
      <vt:variant>
        <vt:i4>8</vt:i4>
      </vt:variant>
      <vt:variant>
        <vt:lpstr>Tema</vt:lpstr>
      </vt:variant>
      <vt:variant>
        <vt:i4>1</vt:i4>
      </vt:variant>
      <vt:variant>
        <vt:lpstr>Títulos de diapositiva</vt:lpstr>
      </vt:variant>
      <vt:variant>
        <vt:i4>12</vt:i4>
      </vt:variant>
    </vt:vector>
  </HeadingPairs>
  <TitlesOfParts>
    <vt:vector size="21" baseType="lpstr">
      <vt:lpstr>Arial</vt:lpstr>
      <vt:lpstr>Calibri</vt:lpstr>
      <vt:lpstr>Calibri Light</vt:lpstr>
      <vt:lpstr>Monserrat</vt:lpstr>
      <vt:lpstr>Montserrat</vt:lpstr>
      <vt:lpstr>Montserrat ExtraBold</vt:lpstr>
      <vt:lpstr>Montserrat Medium</vt:lpstr>
      <vt:lpstr>Montserrat SemiBold</vt:lpstr>
      <vt:lpstr>Office Theme</vt:lpstr>
      <vt:lpstr>Presentación de PowerPoint</vt:lpstr>
      <vt:lpstr>Informe de Gestión ARN Trimestre 1 - 2023 </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jose eduardo cetina pineda</dc:creator>
  <cp:lastModifiedBy>Claudia Patricia Vergara Ruiz</cp:lastModifiedBy>
  <cp:revision>112</cp:revision>
  <dcterms:created xsi:type="dcterms:W3CDTF">2022-09-09T13:06:51Z</dcterms:created>
  <dcterms:modified xsi:type="dcterms:W3CDTF">2023-05-04T23:26:58Z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0x010100163FD2FCCC75B3428508D30C9BFD8D5E</vt:lpwstr>
  </property>
  <property fmtid="{D5CDD505-2E9C-101B-9397-08002B2CF9AE}" pid="3" name="_dlc_DocIdItemGuid">
    <vt:lpwstr>aaa1901d-caa1-48f6-9e4a-42b428ea6307</vt:lpwstr>
  </property>
</Properties>
</file>