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  <p:sldMasterId id="2147483732" r:id="rId3"/>
  </p:sldMasterIdLst>
  <p:sldIdLst>
    <p:sldId id="264" r:id="rId4"/>
    <p:sldId id="263" r:id="rId5"/>
    <p:sldId id="302" r:id="rId6"/>
    <p:sldId id="303" r:id="rId7"/>
    <p:sldId id="304" r:id="rId8"/>
    <p:sldId id="307" r:id="rId9"/>
    <p:sldId id="305" r:id="rId10"/>
    <p:sldId id="306" r:id="rId11"/>
    <p:sldId id="260" r:id="rId12"/>
    <p:sldId id="308" r:id="rId13"/>
    <p:sldId id="309" r:id="rId14"/>
    <p:sldId id="310" r:id="rId15"/>
    <p:sldId id="311" r:id="rId16"/>
    <p:sldId id="261" r:id="rId17"/>
  </p:sldIdLst>
  <p:sldSz cx="9144000" cy="5143500" type="screen16x9"/>
  <p:notesSz cx="6858000" cy="9144000"/>
  <p:defaultTextStyle>
    <a:defPPr>
      <a:defRPr lang="es-CO"/>
    </a:defPPr>
    <a:lvl1pPr marL="0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1pPr>
    <a:lvl2pPr marL="280530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2pPr>
    <a:lvl3pPr marL="561061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3pPr>
    <a:lvl4pPr marL="841592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4pPr>
    <a:lvl5pPr marL="1122122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5pPr>
    <a:lvl6pPr marL="1402652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6pPr>
    <a:lvl7pPr marL="1683184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7pPr>
    <a:lvl8pPr marL="1963714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8pPr>
    <a:lvl9pPr marL="2244244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Andrea Olaya Ibanez" initials="PAOI" lastIdx="3" clrIdx="0">
    <p:extLst>
      <p:ext uri="{19B8F6BF-5375-455C-9EA6-DF929625EA0E}">
        <p15:presenceInfo xmlns:p15="http://schemas.microsoft.com/office/powerpoint/2012/main" userId="S-1-5-21-3766845931-842860668-2178709000-26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E85B"/>
    <a:srgbClr val="FFED01"/>
    <a:srgbClr val="3366CC"/>
    <a:srgbClr val="144C7A"/>
    <a:srgbClr val="6699FF"/>
    <a:srgbClr val="F15F29"/>
    <a:srgbClr val="609DD2"/>
    <a:srgbClr val="E6EBF6"/>
    <a:srgbClr val="728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26" Type="http://schemas.openxmlformats.org/officeDocument/2006/relationships/customXml" Target="../customXml/item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ustomXml" Target="../customXml/item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Haga clic para modificar el estilo de título del patrón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Haga clic para modificar el estilo de texto del patrón</a:t>
            </a:r>
          </a:p>
          <a:p>
            <a:pPr lvl="1">
              <a:defRPr sz="1800"/>
            </a:pPr>
            <a:r>
              <a:rPr sz="2079"/>
              <a:t>Segundo nivel</a:t>
            </a:r>
          </a:p>
          <a:p>
            <a:pPr lvl="2">
              <a:defRPr sz="1800"/>
            </a:pPr>
            <a:r>
              <a:rPr sz="2079"/>
              <a:t>Tercer nivel</a:t>
            </a:r>
          </a:p>
          <a:p>
            <a:pPr lvl="3">
              <a:defRPr sz="1800"/>
            </a:pPr>
            <a:r>
              <a:rPr sz="2079"/>
              <a:t>Cuarto nivel</a:t>
            </a:r>
          </a:p>
          <a:p>
            <a:pPr lvl="4">
              <a:defRPr sz="1800"/>
            </a:pPr>
            <a:r>
              <a:rPr sz="2079"/>
              <a:t>Quinto nivel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651909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991598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547367" y="0"/>
            <a:ext cx="1972788" cy="491148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629004" y="274118"/>
            <a:ext cx="5803998" cy="486938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621994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1143644" y="0"/>
            <a:ext cx="6861870" cy="2635114"/>
          </a:xfrm>
          <a:prstGeom prst="rect">
            <a:avLst/>
          </a:prstGeom>
        </p:spPr>
        <p:txBody>
          <a:bodyPr anchor="b"/>
          <a:lstStyle>
            <a:lvl1pPr algn="ctr">
              <a:defRPr sz="4483"/>
            </a:lvl1pPr>
          </a:lstStyle>
          <a:p>
            <a:pPr lvl="0">
              <a:defRPr sz="1800"/>
            </a:pPr>
            <a:r>
              <a:rPr sz="4483"/>
              <a:t>Texto del título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1143644" y="2704239"/>
            <a:ext cx="6861870" cy="243926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755"/>
            </a:lvl1pPr>
            <a:lvl2pPr marL="0" indent="343072" algn="ctr">
              <a:buSzTx/>
              <a:buFontTx/>
              <a:buNone/>
              <a:defRPr sz="1755"/>
            </a:lvl2pPr>
            <a:lvl3pPr marL="0" indent="686145" algn="ctr">
              <a:buSzTx/>
              <a:buFontTx/>
              <a:buNone/>
              <a:defRPr sz="1755"/>
            </a:lvl3pPr>
            <a:lvl4pPr marL="0" indent="1029217" algn="ctr">
              <a:buSzTx/>
              <a:buFontTx/>
              <a:buNone/>
              <a:defRPr sz="1755"/>
            </a:lvl4pPr>
            <a:lvl5pPr marL="0" indent="1372289" algn="ctr">
              <a:buSzTx/>
              <a:buFontTx/>
              <a:buNone/>
              <a:defRPr sz="1755"/>
            </a:lvl5pPr>
          </a:lstStyle>
          <a:p>
            <a:pPr lvl="0">
              <a:defRPr sz="1800"/>
            </a:pPr>
            <a:r>
              <a:rPr sz="1755"/>
              <a:t>Nivel de texto 1</a:t>
            </a:r>
          </a:p>
          <a:p>
            <a:pPr lvl="1">
              <a:defRPr sz="1800"/>
            </a:pPr>
            <a:r>
              <a:rPr sz="1755"/>
              <a:t>Nivel de texto 2</a:t>
            </a:r>
          </a:p>
          <a:p>
            <a:pPr lvl="2">
              <a:defRPr sz="1800"/>
            </a:pPr>
            <a:r>
              <a:rPr sz="1755"/>
              <a:t>Nivel de texto 3</a:t>
            </a:r>
          </a:p>
          <a:p>
            <a:pPr lvl="3">
              <a:defRPr sz="1800"/>
            </a:pPr>
            <a:r>
              <a:rPr sz="1755"/>
              <a:t>Nivel de texto 4</a:t>
            </a:r>
          </a:p>
          <a:p>
            <a:pPr lvl="4">
              <a:defRPr sz="1800"/>
            </a:pPr>
            <a:r>
              <a:rPr sz="1755"/>
              <a:t>Nivel de texto 5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684050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Haga clic para modificar el estilo de título del patrón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Haga clic para modificar el estilo de texto del patrón</a:t>
            </a:r>
          </a:p>
          <a:p>
            <a:pPr lvl="1">
              <a:defRPr sz="1800"/>
            </a:pPr>
            <a:r>
              <a:rPr sz="2079"/>
              <a:t>Segundo nivel</a:t>
            </a:r>
          </a:p>
          <a:p>
            <a:pPr lvl="2">
              <a:defRPr sz="1800"/>
            </a:pPr>
            <a:r>
              <a:rPr sz="2079"/>
              <a:t>Tercer nivel</a:t>
            </a:r>
          </a:p>
          <a:p>
            <a:pPr lvl="3">
              <a:defRPr sz="1800"/>
            </a:pPr>
            <a:r>
              <a:rPr sz="2079"/>
              <a:t>Cuarto nivel</a:t>
            </a:r>
          </a:p>
          <a:p>
            <a:pPr lvl="4">
              <a:defRPr sz="1800"/>
            </a:pPr>
            <a:r>
              <a:rPr sz="2079"/>
              <a:t>Quinto nivel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15138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624239" y="1"/>
            <a:ext cx="7891150" cy="3425290"/>
          </a:xfrm>
          <a:prstGeom prst="rect">
            <a:avLst/>
          </a:prstGeom>
        </p:spPr>
        <p:txBody>
          <a:bodyPr anchor="b"/>
          <a:lstStyle>
            <a:lvl1pPr>
              <a:defRPr sz="4483"/>
            </a:lvl1pPr>
          </a:lstStyle>
          <a:p>
            <a:pPr lvl="0">
              <a:defRPr sz="1800"/>
            </a:pPr>
            <a:r>
              <a:rPr sz="4483"/>
              <a:t>Texto del título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624239" y="3445551"/>
            <a:ext cx="7891150" cy="169795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755">
                <a:solidFill>
                  <a:srgbClr val="888888"/>
                </a:solidFill>
              </a:defRPr>
            </a:lvl1pPr>
            <a:lvl2pPr marL="0" indent="343072">
              <a:buSzTx/>
              <a:buFontTx/>
              <a:buNone/>
              <a:defRPr sz="1755">
                <a:solidFill>
                  <a:srgbClr val="888888"/>
                </a:solidFill>
              </a:defRPr>
            </a:lvl2pPr>
            <a:lvl3pPr marL="0" indent="686145">
              <a:buSzTx/>
              <a:buFontTx/>
              <a:buNone/>
              <a:defRPr sz="1755">
                <a:solidFill>
                  <a:srgbClr val="888888"/>
                </a:solidFill>
              </a:defRPr>
            </a:lvl3pPr>
            <a:lvl4pPr marL="0" indent="1029217">
              <a:buSzTx/>
              <a:buFontTx/>
              <a:buNone/>
              <a:defRPr sz="1755">
                <a:solidFill>
                  <a:srgbClr val="888888"/>
                </a:solidFill>
              </a:defRPr>
            </a:lvl4pPr>
            <a:lvl5pPr marL="0" indent="1372289">
              <a:buSzTx/>
              <a:buFontTx/>
              <a:buNone/>
              <a:defRPr sz="1755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5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216871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629005" y="1370593"/>
            <a:ext cx="3888393" cy="377290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505092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630197" y="274118"/>
            <a:ext cx="7891150" cy="99517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630197" y="1262137"/>
            <a:ext cx="3870522" cy="61855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755" b="1"/>
            </a:lvl1pPr>
            <a:lvl2pPr marL="0" indent="343072">
              <a:buSzTx/>
              <a:buFontTx/>
              <a:buNone/>
              <a:defRPr sz="1755" b="1"/>
            </a:lvl2pPr>
            <a:lvl3pPr marL="0" indent="686145">
              <a:buSzTx/>
              <a:buFontTx/>
              <a:buNone/>
              <a:defRPr sz="1755" b="1"/>
            </a:lvl3pPr>
            <a:lvl4pPr marL="0" indent="1029217">
              <a:buSzTx/>
              <a:buFontTx/>
              <a:buNone/>
              <a:defRPr sz="1755" b="1"/>
            </a:lvl4pPr>
            <a:lvl5pPr marL="0" indent="1372289">
              <a:buSzTx/>
              <a:buFontTx/>
              <a:buNone/>
              <a:defRPr sz="1755" b="1"/>
            </a:lvl5pPr>
          </a:lstStyle>
          <a:p>
            <a:pPr lvl="0">
              <a:defRPr sz="1800" b="0"/>
            </a:pPr>
            <a:r>
              <a:rPr sz="1755" b="1"/>
              <a:t>Nivel de texto 1</a:t>
            </a:r>
          </a:p>
          <a:p>
            <a:pPr lvl="1">
              <a:defRPr sz="1800" b="0"/>
            </a:pPr>
            <a:r>
              <a:rPr sz="1755" b="1"/>
              <a:t>Nivel de texto 2</a:t>
            </a:r>
          </a:p>
          <a:p>
            <a:pPr lvl="2">
              <a:defRPr sz="1800" b="0"/>
            </a:pPr>
            <a:r>
              <a:rPr sz="1755" b="1"/>
              <a:t>Nivel de texto 3</a:t>
            </a:r>
          </a:p>
          <a:p>
            <a:pPr lvl="3">
              <a:defRPr sz="1800" b="0"/>
            </a:pPr>
            <a:r>
              <a:rPr sz="1755" b="1"/>
              <a:t>Nivel de texto 4</a:t>
            </a:r>
          </a:p>
          <a:p>
            <a:pPr lvl="4">
              <a:defRPr sz="1800" b="0"/>
            </a:pPr>
            <a:r>
              <a:rPr sz="1755" b="1"/>
              <a:t>Nivel de texto 5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435292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629005" y="274118"/>
            <a:ext cx="7891150" cy="99517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738033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79673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630197" y="0"/>
            <a:ext cx="2950842" cy="1544598"/>
          </a:xfrm>
          <a:prstGeom prst="rect">
            <a:avLst/>
          </a:prstGeom>
        </p:spPr>
        <p:txBody>
          <a:bodyPr anchor="b"/>
          <a:lstStyle>
            <a:lvl1pPr>
              <a:defRPr sz="2339"/>
            </a:lvl1pPr>
          </a:lstStyle>
          <a:p>
            <a:pPr lvl="0">
              <a:defRPr sz="1800"/>
            </a:pPr>
            <a:r>
              <a:rPr sz="2339"/>
              <a:t>Texto del título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3889585" y="741312"/>
            <a:ext cx="4631761" cy="4402189"/>
          </a:xfrm>
          <a:prstGeom prst="rect">
            <a:avLst/>
          </a:prstGeom>
        </p:spPr>
        <p:txBody>
          <a:bodyPr/>
          <a:lstStyle>
            <a:lvl1pPr>
              <a:defRPr sz="2339"/>
            </a:lvl1pPr>
            <a:lvl2pPr marL="536050" indent="-192978">
              <a:defRPr sz="2339"/>
            </a:lvl2pPr>
            <a:lvl3pPr marL="914859" indent="-228714">
              <a:defRPr sz="2339"/>
            </a:lvl3pPr>
            <a:lvl4pPr marL="1297708" indent="-268491">
              <a:defRPr sz="2339"/>
            </a:lvl4pPr>
            <a:lvl5pPr marL="1640781" indent="-268491">
              <a:defRPr sz="2339"/>
            </a:lvl5pPr>
          </a:lstStyle>
          <a:p>
            <a:pPr lvl="0">
              <a:defRPr sz="1800"/>
            </a:pPr>
            <a:r>
              <a:rPr sz="2339"/>
              <a:t>Nivel de texto 1</a:t>
            </a:r>
          </a:p>
          <a:p>
            <a:pPr lvl="1">
              <a:defRPr sz="1800"/>
            </a:pPr>
            <a:r>
              <a:rPr sz="2339"/>
              <a:t>Nivel de texto 2</a:t>
            </a:r>
          </a:p>
          <a:p>
            <a:pPr lvl="2">
              <a:defRPr sz="1800"/>
            </a:pPr>
            <a:r>
              <a:rPr sz="2339"/>
              <a:t>Nivel de texto 3</a:t>
            </a:r>
          </a:p>
          <a:p>
            <a:pPr lvl="3">
              <a:defRPr sz="1800"/>
            </a:pPr>
            <a:r>
              <a:rPr sz="2339"/>
              <a:t>Nivel de texto 4</a:t>
            </a:r>
          </a:p>
          <a:p>
            <a:pPr lvl="4">
              <a:defRPr sz="1800"/>
            </a:pPr>
            <a:r>
              <a:rPr sz="2339"/>
              <a:t>Nivel de texto 5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772979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 0"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Haga clic para modificar el estilo de título del patrón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Haga clic para modificar el estilo de texto del patrón</a:t>
            </a:r>
          </a:p>
          <a:p>
            <a:pPr lvl="1">
              <a:defRPr sz="1800"/>
            </a:pPr>
            <a:r>
              <a:rPr sz="2079"/>
              <a:t>Segundo nivel</a:t>
            </a:r>
          </a:p>
          <a:p>
            <a:pPr lvl="2">
              <a:defRPr sz="1800"/>
            </a:pPr>
            <a:r>
              <a:rPr sz="2079"/>
              <a:t>Tercer nivel</a:t>
            </a:r>
          </a:p>
          <a:p>
            <a:pPr lvl="3">
              <a:defRPr sz="1800"/>
            </a:pPr>
            <a:r>
              <a:rPr sz="2079"/>
              <a:t>Cuarto nivel</a:t>
            </a:r>
          </a:p>
          <a:p>
            <a:pPr lvl="4">
              <a:defRPr sz="1800"/>
            </a:pPr>
            <a:r>
              <a:rPr sz="2079"/>
              <a:t>Quinto nivel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918803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630197" y="0"/>
            <a:ext cx="2950842" cy="1544598"/>
          </a:xfrm>
          <a:prstGeom prst="rect">
            <a:avLst/>
          </a:prstGeom>
        </p:spPr>
        <p:txBody>
          <a:bodyPr anchor="b"/>
          <a:lstStyle>
            <a:lvl1pPr>
              <a:defRPr sz="2339"/>
            </a:lvl1pPr>
          </a:lstStyle>
          <a:p>
            <a:pPr lvl="0">
              <a:defRPr sz="1800"/>
            </a:pPr>
            <a:r>
              <a:rPr sz="2339"/>
              <a:t>Texto del título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xfrm>
            <a:off x="630197" y="1544597"/>
            <a:ext cx="2950842" cy="35989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170"/>
            </a:lvl1pPr>
            <a:lvl2pPr marL="0" indent="343072">
              <a:buSzTx/>
              <a:buFontTx/>
              <a:buNone/>
              <a:defRPr sz="1170"/>
            </a:lvl2pPr>
            <a:lvl3pPr marL="0" indent="686145">
              <a:buSzTx/>
              <a:buFontTx/>
              <a:buNone/>
              <a:defRPr sz="1170"/>
            </a:lvl3pPr>
            <a:lvl4pPr marL="0" indent="1029217">
              <a:buSzTx/>
              <a:buFontTx/>
              <a:buNone/>
              <a:defRPr sz="1170"/>
            </a:lvl4pPr>
            <a:lvl5pPr marL="0" indent="1372289">
              <a:buSzTx/>
              <a:buFontTx/>
              <a:buNone/>
              <a:defRPr sz="1170"/>
            </a:lvl5pPr>
          </a:lstStyle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733085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493654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6547367" y="0"/>
            <a:ext cx="1972788" cy="491148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629004" y="274118"/>
            <a:ext cx="5803998" cy="486938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695678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84577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51024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484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8564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36251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8998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211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624239" y="1"/>
            <a:ext cx="7891150" cy="3425290"/>
          </a:xfrm>
          <a:prstGeom prst="rect">
            <a:avLst/>
          </a:prstGeom>
        </p:spPr>
        <p:txBody>
          <a:bodyPr anchor="b"/>
          <a:lstStyle>
            <a:lvl1pPr>
              <a:defRPr sz="4483"/>
            </a:lvl1pPr>
          </a:lstStyle>
          <a:p>
            <a:pPr lvl="0">
              <a:defRPr sz="1800"/>
            </a:pPr>
            <a:r>
              <a:rPr sz="4483"/>
              <a:t>Texto del título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624239" y="3445551"/>
            <a:ext cx="7891150" cy="169795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755">
                <a:solidFill>
                  <a:srgbClr val="888888"/>
                </a:solidFill>
              </a:defRPr>
            </a:lvl1pPr>
            <a:lvl2pPr marL="0" indent="343072">
              <a:buSzTx/>
              <a:buFontTx/>
              <a:buNone/>
              <a:defRPr sz="1755">
                <a:solidFill>
                  <a:srgbClr val="888888"/>
                </a:solidFill>
              </a:defRPr>
            </a:lvl2pPr>
            <a:lvl3pPr marL="0" indent="686145">
              <a:buSzTx/>
              <a:buFontTx/>
              <a:buNone/>
              <a:defRPr sz="1755">
                <a:solidFill>
                  <a:srgbClr val="888888"/>
                </a:solidFill>
              </a:defRPr>
            </a:lvl3pPr>
            <a:lvl4pPr marL="0" indent="1029217">
              <a:buSzTx/>
              <a:buFontTx/>
              <a:buNone/>
              <a:defRPr sz="1755">
                <a:solidFill>
                  <a:srgbClr val="888888"/>
                </a:solidFill>
              </a:defRPr>
            </a:lvl4pPr>
            <a:lvl5pPr marL="0" indent="1372289">
              <a:buSzTx/>
              <a:buFontTx/>
              <a:buNone/>
              <a:defRPr sz="1755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356516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7221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41024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0016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19019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7902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317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400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153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21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28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629005" y="1370593"/>
            <a:ext cx="3888393" cy="377290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5634432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96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686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2807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050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345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 0"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66826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630197" y="274118"/>
            <a:ext cx="7891150" cy="99517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630197" y="1262137"/>
            <a:ext cx="3870522" cy="61855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755" b="1"/>
            </a:lvl1pPr>
            <a:lvl2pPr marL="0" indent="343072">
              <a:buSzTx/>
              <a:buFontTx/>
              <a:buNone/>
              <a:defRPr sz="1755" b="1"/>
            </a:lvl2pPr>
            <a:lvl3pPr marL="0" indent="686145">
              <a:buSzTx/>
              <a:buFontTx/>
              <a:buNone/>
              <a:defRPr sz="1755" b="1"/>
            </a:lvl3pPr>
            <a:lvl4pPr marL="0" indent="1029217">
              <a:buSzTx/>
              <a:buFontTx/>
              <a:buNone/>
              <a:defRPr sz="1755" b="1"/>
            </a:lvl4pPr>
            <a:lvl5pPr marL="0" indent="1372289">
              <a:buSzTx/>
              <a:buFontTx/>
              <a:buNone/>
              <a:defRPr sz="1755" b="1"/>
            </a:lvl5pPr>
          </a:lstStyle>
          <a:p>
            <a:pPr lvl="0">
              <a:defRPr sz="1800" b="0"/>
            </a:pPr>
            <a:r>
              <a:rPr sz="1755" b="1"/>
              <a:t>Nivel de texto 1</a:t>
            </a:r>
          </a:p>
          <a:p>
            <a:pPr lvl="1">
              <a:defRPr sz="1800" b="0"/>
            </a:pPr>
            <a:r>
              <a:rPr sz="1755" b="1"/>
              <a:t>Nivel de texto 2</a:t>
            </a:r>
          </a:p>
          <a:p>
            <a:pPr lvl="2">
              <a:defRPr sz="1800" b="0"/>
            </a:pPr>
            <a:r>
              <a:rPr sz="1755" b="1"/>
              <a:t>Nivel de texto 3</a:t>
            </a:r>
          </a:p>
          <a:p>
            <a:pPr lvl="3">
              <a:defRPr sz="1800" b="0"/>
            </a:pPr>
            <a:r>
              <a:rPr sz="1755" b="1"/>
              <a:t>Nivel de texto 4</a:t>
            </a:r>
          </a:p>
          <a:p>
            <a:pPr lvl="4">
              <a:defRPr sz="1800" b="0"/>
            </a:pPr>
            <a:r>
              <a:rPr sz="1755" b="1"/>
              <a:t>Nivel de texto 5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803415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29005" y="274118"/>
            <a:ext cx="7891150" cy="99517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104216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93144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630197" y="0"/>
            <a:ext cx="2950842" cy="1544598"/>
          </a:xfrm>
          <a:prstGeom prst="rect">
            <a:avLst/>
          </a:prstGeom>
        </p:spPr>
        <p:txBody>
          <a:bodyPr anchor="b"/>
          <a:lstStyle>
            <a:lvl1pPr>
              <a:defRPr sz="2339"/>
            </a:lvl1pPr>
          </a:lstStyle>
          <a:p>
            <a:pPr lvl="0">
              <a:defRPr sz="1800"/>
            </a:pPr>
            <a:r>
              <a:rPr sz="2339"/>
              <a:t>Texto del título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3889585" y="741312"/>
            <a:ext cx="4631761" cy="4402189"/>
          </a:xfrm>
          <a:prstGeom prst="rect">
            <a:avLst/>
          </a:prstGeom>
        </p:spPr>
        <p:txBody>
          <a:bodyPr/>
          <a:lstStyle>
            <a:lvl1pPr>
              <a:defRPr sz="2339"/>
            </a:lvl1pPr>
            <a:lvl2pPr marL="536050" indent="-192978">
              <a:defRPr sz="2339"/>
            </a:lvl2pPr>
            <a:lvl3pPr marL="914859" indent="-228714">
              <a:defRPr sz="2339"/>
            </a:lvl3pPr>
            <a:lvl4pPr marL="1297708" indent="-268491">
              <a:defRPr sz="2339"/>
            </a:lvl4pPr>
            <a:lvl5pPr marL="1640781" indent="-268491">
              <a:defRPr sz="2339"/>
            </a:lvl5pPr>
          </a:lstStyle>
          <a:p>
            <a:pPr lvl="0">
              <a:defRPr sz="1800"/>
            </a:pPr>
            <a:r>
              <a:rPr sz="2339"/>
              <a:t>Nivel de texto 1</a:t>
            </a:r>
          </a:p>
          <a:p>
            <a:pPr lvl="1">
              <a:defRPr sz="1800"/>
            </a:pPr>
            <a:r>
              <a:rPr sz="2339"/>
              <a:t>Nivel de texto 2</a:t>
            </a:r>
          </a:p>
          <a:p>
            <a:pPr lvl="2">
              <a:defRPr sz="1800"/>
            </a:pPr>
            <a:r>
              <a:rPr sz="2339"/>
              <a:t>Nivel de texto 3</a:t>
            </a:r>
          </a:p>
          <a:p>
            <a:pPr lvl="3">
              <a:defRPr sz="1800"/>
            </a:pPr>
            <a:r>
              <a:rPr sz="2339"/>
              <a:t>Nivel de texto 4</a:t>
            </a:r>
          </a:p>
          <a:p>
            <a:pPr lvl="4">
              <a:defRPr sz="1800"/>
            </a:pPr>
            <a:r>
              <a:rPr sz="2339"/>
              <a:t>Nivel de texto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62010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30197" y="0"/>
            <a:ext cx="2950842" cy="1544598"/>
          </a:xfrm>
          <a:prstGeom prst="rect">
            <a:avLst/>
          </a:prstGeom>
        </p:spPr>
        <p:txBody>
          <a:bodyPr anchor="b"/>
          <a:lstStyle>
            <a:lvl1pPr>
              <a:defRPr sz="2339"/>
            </a:lvl1pPr>
          </a:lstStyle>
          <a:p>
            <a:pPr lvl="0">
              <a:defRPr sz="1800"/>
            </a:pPr>
            <a:r>
              <a:rPr sz="2339"/>
              <a:t>Texto del título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630197" y="1544597"/>
            <a:ext cx="2950842" cy="35989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170"/>
            </a:lvl1pPr>
            <a:lvl2pPr marL="0" indent="343072">
              <a:buSzTx/>
              <a:buFontTx/>
              <a:buNone/>
              <a:defRPr sz="1170"/>
            </a:lvl2pPr>
            <a:lvl3pPr marL="0" indent="686145">
              <a:buSzTx/>
              <a:buFontTx/>
              <a:buNone/>
              <a:defRPr sz="1170"/>
            </a:lvl3pPr>
            <a:lvl4pPr marL="0" indent="1029217">
              <a:buSzTx/>
              <a:buFontTx/>
              <a:buNone/>
              <a:defRPr sz="1170"/>
            </a:lvl4pPr>
            <a:lvl5pPr marL="0" indent="1372289">
              <a:buSzTx/>
              <a:buFontTx/>
              <a:buNone/>
              <a:defRPr sz="1170"/>
            </a:lvl5pPr>
          </a:lstStyle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624600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3249"/>
              <a:t>Haga clic para modificar el estilo de título del patrón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29005" y="1370593"/>
            <a:ext cx="7891150" cy="3772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079"/>
              <a:t>Haga clic para modificar el estilo de texto del patrón</a:t>
            </a:r>
          </a:p>
          <a:p>
            <a:pPr lvl="1">
              <a:defRPr sz="1800"/>
            </a:pPr>
            <a:r>
              <a:rPr sz="2079"/>
              <a:t>Segundo nivel</a:t>
            </a:r>
          </a:p>
          <a:p>
            <a:pPr lvl="2">
              <a:defRPr sz="1800"/>
            </a:pPr>
            <a:r>
              <a:rPr sz="2079"/>
              <a:t>Tercer nivel</a:t>
            </a:r>
          </a:p>
          <a:p>
            <a:pPr lvl="3">
              <a:defRPr sz="1800"/>
            </a:pPr>
            <a:r>
              <a:rPr sz="2079"/>
              <a:t>Cuarto nivel</a:t>
            </a:r>
          </a:p>
          <a:p>
            <a:pPr lvl="4">
              <a:defRPr sz="1800"/>
            </a:pPr>
            <a:r>
              <a:rPr sz="2079"/>
              <a:t>Quinto nivel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845">
                <a:solidFill>
                  <a:srgbClr val="888888"/>
                </a:solidFill>
              </a:defRPr>
            </a:lvl1pPr>
          </a:lstStyle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654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</p:sldLayoutIdLst>
  <p:transition spd="med"/>
  <p:txStyles>
    <p:titleStyle>
      <a:lvl1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1pPr>
      <a:lvl2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2pPr>
      <a:lvl3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3pPr>
      <a:lvl4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4pPr>
      <a:lvl5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5pPr>
      <a:lvl6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6pPr>
      <a:lvl7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7pPr>
      <a:lvl8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8pPr>
      <a:lvl9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9pPr>
    </p:titleStyle>
    <p:bodyStyle>
      <a:lvl1pPr marL="171536" indent="-171536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1pPr>
      <a:lvl2pPr marL="546375" indent="-203302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2pPr>
      <a:lvl3pPr marL="924803" indent="-238658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3pPr>
      <a:lvl4pPr marL="1303675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4pPr>
      <a:lvl5pPr marL="1646748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5pPr>
      <a:lvl6pPr marL="1989819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6pPr>
      <a:lvl7pPr marL="2332892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7pPr>
      <a:lvl8pPr marL="2675964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8pPr>
      <a:lvl9pPr marL="3019037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9pPr>
    </p:bodyStyle>
    <p:otherStyle>
      <a:lvl1pPr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80699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61397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842096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122795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403493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684193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964892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245591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40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685783"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685783"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1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ángulo 23">
            <a:extLst>
              <a:ext uri="{FF2B5EF4-FFF2-40B4-BE49-F238E27FC236}">
                <a16:creationId xmlns:a16="http://schemas.microsoft.com/office/drawing/2014/main" id="{F4F7252E-CA9A-8646-87D7-5822689B905B}"/>
              </a:ext>
            </a:extLst>
          </p:cNvPr>
          <p:cNvSpPr/>
          <p:nvPr/>
        </p:nvSpPr>
        <p:spPr>
          <a:xfrm>
            <a:off x="0" y="-1"/>
            <a:ext cx="2464904" cy="5143501"/>
          </a:xfrm>
          <a:prstGeom prst="rect">
            <a:avLst/>
          </a:prstGeom>
          <a:solidFill>
            <a:schemeClr val="bg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610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1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FBDA3DC0-F680-0545-9B45-418F769B60F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924" y="3746239"/>
            <a:ext cx="9323526" cy="1427665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CCC8CDCB-E9E9-3B41-A21A-B75A8F084112}"/>
              </a:ext>
            </a:extLst>
          </p:cNvPr>
          <p:cNvSpPr txBox="1"/>
          <p:nvPr/>
        </p:nvSpPr>
        <p:spPr>
          <a:xfrm>
            <a:off x="0" y="2938249"/>
            <a:ext cx="2697611" cy="1389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55456">
              <a:lnSpc>
                <a:spcPts val="2479"/>
              </a:lnSpc>
              <a:defRPr/>
            </a:pPr>
            <a:r>
              <a:rPr lang="es-CO" sz="2800" kern="0" dirty="0">
                <a:solidFill>
                  <a:schemeClr val="bg1"/>
                </a:solidFill>
                <a:cs typeface="Calibri"/>
                <a:sym typeface="Calibri"/>
              </a:rPr>
              <a:t>Informe Encuesta Control Interno 2021 </a:t>
            </a:r>
          </a:p>
          <a:p>
            <a:pPr marL="0" marR="0" lvl="0" indent="0" algn="l" defTabSz="1055456" rtl="0" eaLnBrk="1" fontAlgn="auto" latinLnBrk="0" hangingPunct="1">
              <a:lnSpc>
                <a:spcPts val="2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799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47047" y="4190419"/>
            <a:ext cx="2342403" cy="453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55456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i="1" dirty="0">
                <a:solidFill>
                  <a:prstClr val="white"/>
                </a:solidFill>
                <a:latin typeface="Calibri" panose="020F0502020204030204"/>
              </a:rPr>
              <a:t>Grupo de Control Interno de Gestión agosto de 2022</a:t>
            </a:r>
            <a:endParaRPr kumimoji="0" lang="es-ES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17" y="443253"/>
            <a:ext cx="3126658" cy="52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0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124779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01881"/>
              </p:ext>
            </p:extLst>
          </p:nvPr>
        </p:nvGraphicFramePr>
        <p:xfrm>
          <a:off x="380279" y="898358"/>
          <a:ext cx="8568000" cy="3805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0686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69934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490311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FORTALECIMIENTO ORGANIZACIONAL Y SIMPLIFICACIÓN DE PROCESOS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60,7%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735465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dirty="0">
                          <a:effectLst/>
                          <a:latin typeface="Helvetica (Cuerpo)"/>
                        </a:rPr>
                        <a:t>1. En su proceso y/o dependencia se aplica la teoría por proceso.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249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96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6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51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61.7%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609127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dirty="0">
                          <a:effectLst/>
                          <a:latin typeface="Helvetica (Cuerpo)"/>
                        </a:rPr>
                        <a:t>2. En su proceso y/o dependencia aplican instrumentos de la política de fortalecimiento institucional y simplificación de procesos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59,5%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487017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GESTIÓN PRESUPUESTAL Y EFICIENCIA ADMINISTRATIVA</a:t>
                      </a:r>
                      <a:endParaRPr lang="es-ES" sz="1200" b="1" u="none" strike="noStrike" kern="1200" dirty="0">
                        <a:solidFill>
                          <a:schemeClr val="dk1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57.3%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33790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1. ¿Conoce la Política de Gestión Presupuestal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17,7%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2. ¿Conoce el Plan Anual de Adquisiciones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20,4%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450302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3. ¿Conoce las medidas y disposiciones para ejecutar el presupuesto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20.9%</a:t>
                      </a:r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450302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u="none" strike="noStrike" dirty="0">
                          <a:effectLst/>
                          <a:latin typeface="Helvetica (Cuerpo)"/>
                        </a:rPr>
                        <a:t>4. La ARN aplica los procedimientos establecidos para la ejecución del presupuesto asignado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62.9%</a:t>
                      </a:r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11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0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427516"/>
              </p:ext>
            </p:extLst>
          </p:nvPr>
        </p:nvGraphicFramePr>
        <p:xfrm>
          <a:off x="377687" y="825235"/>
          <a:ext cx="8570592" cy="4025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3278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69934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38164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29836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367461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DEFENSA JURÍDICA</a:t>
                      </a:r>
                      <a:endParaRPr lang="es-CO" sz="1200" b="1" u="none" strike="noStrike" kern="1200" dirty="0">
                        <a:solidFill>
                          <a:schemeClr val="dk1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51,5%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546652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1. ¿Conoce el procedimiento para atender las demandas en contra y a favor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15.7%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392863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2. ¿Conoce la función del Comité de Conciliación Prejudicial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13,7%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108241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3. Teniendo en cuenta que el daño antijurídico es el perjuicio que es provocado a una persona que no tiene el deber jurídico de soportarlo:</a:t>
                      </a:r>
                    </a:p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¿Considera que la ARN implementa acciones para prevenir el daño antijurídico?</a:t>
                      </a:r>
                      <a:endParaRPr lang="es-ES" sz="1200" u="none" strike="noStrike" kern="1200" dirty="0">
                        <a:solidFill>
                          <a:schemeClr val="dk1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83.6%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33073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4. La ARN aplica los procedimientos o herramientas establecidas para atender los procesos judiciales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92,5%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54120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5. Los directivos de la ARN dan a conocer las demandas a favor y en contra que ha tenido la Entidad con el fin de aplicar acciones correctivas o de mejora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52,0%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360806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GESTIÓN DOCUMENTAL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86.5%</a:t>
                      </a:r>
                      <a:endParaRPr lang="es-419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3608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SEGURIDAD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68.1%</a:t>
                      </a:r>
                      <a:endParaRPr lang="es-419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721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124779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615469"/>
              </p:ext>
            </p:extLst>
          </p:nvPr>
        </p:nvGraphicFramePr>
        <p:xfrm>
          <a:off x="380279" y="898358"/>
          <a:ext cx="8568000" cy="3433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0686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69934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490311"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735465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1. ¿Conoce las Políticas de Seguridad de la Información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69.9%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609127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2. ¿Existe el riesgo de que los activos de información sean vulnerados en su proceso o dependencia?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effectLst/>
                          <a:latin typeface="Helvetica (Cuerpo)"/>
                        </a:rPr>
                        <a:t>25,6 %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487017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3. En la ARN los controles establecidos para la seguridad de la información son los adecuados.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80.6%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33790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4. 	Su proceso o dependencia aplica los controles establecidos para la seguridad de la información.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effectLst/>
                          <a:latin typeface="Helvetica (Cuerpo)"/>
                        </a:rPr>
                        <a:t>96,3%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INFORMACIÓN Y COMUNICACIÓN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80.0%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273668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GOBIERNO DIGITAL: ANTES GOBIERNO EN LÍNEA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90.0%</a:t>
                      </a:r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22689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SERVICIO AL CIUDADANO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88.7%</a:t>
                      </a:r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8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124779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077877"/>
              </p:ext>
            </p:extLst>
          </p:nvPr>
        </p:nvGraphicFramePr>
        <p:xfrm>
          <a:off x="380279" y="992052"/>
          <a:ext cx="8568000" cy="34821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0686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69934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490311"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73546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RACIONALIZACIÓN DE TRÁMITES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76.3%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609127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PARTICIPACIÓN CIUDADANA EN LA GESTIÓN PÚBLICA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effectLst/>
                          <a:latin typeface="Helvetica (Cuerpo)"/>
                        </a:rPr>
                        <a:t>77,4 %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487017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TRANSPARENCIA, ACCESO A LA INFORMACIÓN PÚBLICA Y LUCHA CONTRA LA CORRUPCIÓN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77.9%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337909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MONITOREO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effectLst/>
                          <a:latin typeface="Helvetica (Cuerpo)"/>
                        </a:rPr>
                        <a:t>87,9%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EVALUACIÓN Y SEGUIMIENTO DEL DESEMPEÑO INSTITUCIONAL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80.7%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273668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endParaRPr lang="es-419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54752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endParaRPr lang="es-419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929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05401" y="2574873"/>
            <a:ext cx="6560818" cy="1351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69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Doña </a:t>
            </a:r>
            <a:r>
              <a:rPr lang="es-CO" sz="1169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Uzeada</a:t>
            </a:r>
            <a:r>
              <a:rPr lang="es-CO" sz="1169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Ribera Maldonado de Bracamonte y Anaya era baja, rechoncha, abigotada. Ya no existía razón para llamar talle al suyo. Sus colores vivos, sanos, podían más que el albayalde y el solimán del afeite, con que se blanqueaba por simular melancolías. Gastaba dos parches oscuros, adheridos a las sienes y que fingían medicamentos. Tenía los ojitos ratoniles, maliciosos. Sabía dilatarlos duramente o desmayarlos con recato o levantarlos con disimulo. Caminaba contoneando las imposibles caderas y era difícil, al verla, no asociar su estampa achaparrada con la de ciertos palmípedos domésticos. Sortijas celestes y azules le ahorcaban las falanges</a:t>
            </a:r>
            <a:endParaRPr lang="es-CO" sz="1169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05401" y="1830169"/>
            <a:ext cx="383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000066"/>
                </a:solidFill>
              </a:rPr>
              <a:t>Solo Texto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3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644911" y="635357"/>
            <a:ext cx="8309717" cy="4271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9708" rIns="29708">
            <a:spAutoFit/>
          </a:bodyPr>
          <a:lstStyle/>
          <a:p>
            <a:pPr defTabSz="561397">
              <a:defRPr sz="1800"/>
            </a:pPr>
            <a:r>
              <a:rPr sz="2859" b="1" kern="0" dirty="0" err="1">
                <a:latin typeface="Calibri"/>
                <a:cs typeface="Calibri"/>
                <a:sym typeface="Calibri"/>
              </a:rPr>
              <a:t>Contenido</a:t>
            </a:r>
            <a:endParaRPr sz="2859" b="1" kern="0" dirty="0">
              <a:latin typeface="Calibri"/>
              <a:cs typeface="Calibri"/>
              <a:sym typeface="Calibri"/>
            </a:endParaRPr>
          </a:p>
          <a:p>
            <a:pPr defTabSz="561397">
              <a:lnSpc>
                <a:spcPts val="1949"/>
              </a:lnSpc>
              <a:defRPr sz="1800"/>
            </a:pPr>
            <a:endParaRPr sz="2859" kern="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  <a:sym typeface="Calibri"/>
            </a:endParaRP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Contexto</a:t>
            </a:r>
          </a:p>
          <a:p>
            <a:pPr marL="1003827" lvl="1" indent="-571843" defTabSz="864486"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Objetivo </a:t>
            </a:r>
          </a:p>
          <a:p>
            <a:pPr marL="1003827" lvl="1" indent="-571843" defTabSz="864486"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Objetivos específicos</a:t>
            </a:r>
          </a:p>
          <a:p>
            <a:pPr marL="1003827" lvl="1" indent="-571843" defTabSz="864486"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Alcance</a:t>
            </a:r>
          </a:p>
          <a:p>
            <a:pPr marL="1003827" lvl="1" indent="-571843" defTabSz="864486"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Proceso</a:t>
            </a: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Resumen del Resultado - Políticas MIPG</a:t>
            </a: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Tabulación Preguntas - Resultado por políticas</a:t>
            </a: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Análisis de Resultados - Control Interno</a:t>
            </a: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Análisis de Resultados - Oficina Asesora de Planeación</a:t>
            </a:r>
          </a:p>
          <a:p>
            <a:pPr marL="503512" lvl="1" indent="-222813" defTabSz="561397">
              <a:buClr>
                <a:srgbClr val="FFFFFF"/>
              </a:buClr>
              <a:buSzPct val="100000"/>
              <a:buFont typeface="Arial"/>
              <a:buChar char="•"/>
              <a:defRPr sz="1800"/>
            </a:pPr>
            <a:endParaRPr sz="1105" kern="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  <a:sym typeface="Calibri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9825E82-BA27-437E-BA33-09171C3BC0D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924" y="3724647"/>
            <a:ext cx="9323526" cy="142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511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3925081" y="1360248"/>
            <a:ext cx="3035278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707" rIns="29707">
            <a:spAutoFit/>
          </a:bodyPr>
          <a:lstStyle>
            <a:lvl1pPr>
              <a:defRPr sz="7000">
                <a:solidFill>
                  <a:srgbClr val="FFFFFF"/>
                </a:solidFill>
              </a:defRPr>
            </a:lvl1pPr>
          </a:lstStyle>
          <a:p>
            <a:pPr defTabSz="561346">
              <a:defRPr sz="1800">
                <a:solidFill>
                  <a:srgbClr val="000000"/>
                </a:solidFill>
              </a:defRPr>
            </a:pPr>
            <a:r>
              <a:rPr lang="es-E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924" y="3724647"/>
            <a:ext cx="9323526" cy="142766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63965" y="933946"/>
            <a:ext cx="885810" cy="132330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5" tIns="45715" rIns="45715" bIns="45715" numCol="1" spcCol="38100" rtlCol="0" anchor="t">
            <a:spAutoFit/>
          </a:bodyPr>
          <a:lstStyle/>
          <a:p>
            <a:pPr defTabSz="863875" latinLnBrk="1" hangingPunct="0"/>
            <a:r>
              <a:rPr lang="es-CO" sz="7999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11734416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3822361"/>
            <a:ext cx="9140332" cy="139961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DFDCE94-A539-4192-B92C-3AE010DBA355}"/>
              </a:ext>
            </a:extLst>
          </p:cNvPr>
          <p:cNvSpPr txBox="1"/>
          <p:nvPr/>
        </p:nvSpPr>
        <p:spPr>
          <a:xfrm>
            <a:off x="502016" y="1247729"/>
            <a:ext cx="83567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Analizar el Sistema de Control Interno de acuerdo con lo establecido en el Decreto 943 del 2014 “Por el cual se actualiza el Modelo Estándar de Control Interno - MECI” compilado en el Decreto 1083 del 2015 Art. 2.2.21.6.1, usando la metodología de encuesta.</a:t>
            </a:r>
            <a:endParaRPr lang="es-CO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9AB1C62-7C8B-485C-B04E-48E3E807190B}"/>
              </a:ext>
            </a:extLst>
          </p:cNvPr>
          <p:cNvSpPr txBox="1"/>
          <p:nvPr/>
        </p:nvSpPr>
        <p:spPr>
          <a:xfrm>
            <a:off x="562138" y="695796"/>
            <a:ext cx="231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endParaRPr lang="es-CO" sz="2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77A6A84A-BE70-4475-B220-1C9E48E3026B}"/>
              </a:ext>
            </a:extLst>
          </p:cNvPr>
          <p:cNvSpPr txBox="1"/>
          <p:nvPr/>
        </p:nvSpPr>
        <p:spPr>
          <a:xfrm>
            <a:off x="562138" y="2615591"/>
            <a:ext cx="4009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Objetivos específicos</a:t>
            </a:r>
            <a:endParaRPr lang="es-CO" sz="2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662E630-699E-4787-885A-28D087B29610}"/>
              </a:ext>
            </a:extLst>
          </p:cNvPr>
          <p:cNvSpPr txBox="1"/>
          <p:nvPr/>
        </p:nvSpPr>
        <p:spPr>
          <a:xfrm>
            <a:off x="502016" y="3121679"/>
            <a:ext cx="83567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Analizar los resultados del Sistema, Módulos, Componentes y Elementos del MECI y el MIPG.</a:t>
            </a:r>
          </a:p>
          <a:p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Presentar los resultados y tomar las acciones de mejora que correspondan.</a:t>
            </a:r>
          </a:p>
        </p:txBody>
      </p:sp>
    </p:spTree>
    <p:extLst>
      <p:ext uri="{BB962C8B-B14F-4D97-AF65-F5344CB8AC3E}">
        <p14:creationId xmlns:p14="http://schemas.microsoft.com/office/powerpoint/2010/main" val="151022472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3822361"/>
            <a:ext cx="9140332" cy="139961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DFDCE94-A539-4192-B92C-3AE010DBA355}"/>
              </a:ext>
            </a:extLst>
          </p:cNvPr>
          <p:cNvSpPr txBox="1"/>
          <p:nvPr/>
        </p:nvSpPr>
        <p:spPr>
          <a:xfrm>
            <a:off x="502016" y="1847569"/>
            <a:ext cx="83567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/>
              <a:t>El Grupo de Control Interno evaluará la vigencia 2018, para el respectivo análisis del MECI. La cual se realiza anualmente con el fin de cualificar y cuantificar criterios relevantes para el mejoramiento continuo</a:t>
            </a:r>
            <a:endParaRPr lang="es-CO" sz="1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9AB1C62-7C8B-485C-B04E-48E3E807190B}"/>
              </a:ext>
            </a:extLst>
          </p:cNvPr>
          <p:cNvSpPr txBox="1"/>
          <p:nvPr/>
        </p:nvSpPr>
        <p:spPr>
          <a:xfrm>
            <a:off x="502016" y="1170809"/>
            <a:ext cx="1175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Alcance</a:t>
            </a:r>
            <a:endParaRPr lang="es-CO" sz="2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D2F196E3-9CF7-46BF-9187-544CA25AC7C8}"/>
              </a:ext>
            </a:extLst>
          </p:cNvPr>
          <p:cNvSpPr txBox="1"/>
          <p:nvPr/>
        </p:nvSpPr>
        <p:spPr>
          <a:xfrm>
            <a:off x="502016" y="2934480"/>
            <a:ext cx="1410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</a:t>
            </a:r>
            <a:endParaRPr lang="es-CO" sz="2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0A54210-A781-4CE1-95D1-8EADC225C910}"/>
              </a:ext>
            </a:extLst>
          </p:cNvPr>
          <p:cNvSpPr/>
          <p:nvPr/>
        </p:nvSpPr>
        <p:spPr>
          <a:xfrm>
            <a:off x="-72779" y="3611240"/>
            <a:ext cx="87477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7975" lvl="1" indent="0">
              <a:lnSpc>
                <a:spcPct val="100000"/>
              </a:lnSpc>
              <a:buNone/>
            </a:pPr>
            <a:r>
              <a:rPr lang="es-CO" sz="2000" dirty="0"/>
              <a:t>Todos los procesos y/o dependencias de la Agencia para la Reincorporación y la Normalización.</a:t>
            </a:r>
          </a:p>
        </p:txBody>
      </p:sp>
    </p:spTree>
    <p:extLst>
      <p:ext uri="{BB962C8B-B14F-4D97-AF65-F5344CB8AC3E}">
        <p14:creationId xmlns:p14="http://schemas.microsoft.com/office/powerpoint/2010/main" val="1647109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3822361"/>
            <a:ext cx="9140332" cy="1399613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6CAEFEC6-A3C9-4089-9983-D8301684BA42}"/>
              </a:ext>
            </a:extLst>
          </p:cNvPr>
          <p:cNvSpPr txBox="1"/>
          <p:nvPr/>
        </p:nvSpPr>
        <p:spPr>
          <a:xfrm>
            <a:off x="3550436" y="1567822"/>
            <a:ext cx="535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/>
              <a:t>Fecha: </a:t>
            </a:r>
            <a:r>
              <a:rPr lang="es-CO" sz="1600" dirty="0"/>
              <a:t>noviembre a diciembre  de 2021.</a:t>
            </a:r>
          </a:p>
          <a:p>
            <a:r>
              <a:rPr lang="es-CO" sz="1600" b="1" dirty="0"/>
              <a:t>Universo: </a:t>
            </a:r>
            <a:r>
              <a:rPr lang="es-CO" sz="1600" dirty="0"/>
              <a:t>funcionarios y contratistas de la ARN. (1.500 personas)</a:t>
            </a:r>
          </a:p>
          <a:p>
            <a:r>
              <a:rPr lang="es-ES" sz="1600" b="1" dirty="0"/>
              <a:t>T</a:t>
            </a:r>
            <a:r>
              <a:rPr lang="es-CO" sz="1600" b="1" dirty="0"/>
              <a:t>amaño estadístico de la muestra: </a:t>
            </a:r>
            <a:r>
              <a:rPr lang="es-CO" sz="1600" dirty="0"/>
              <a:t>307 personas; sin embargo, 402 personas de la Agencia diligenciaron la encuesta.</a:t>
            </a:r>
          </a:p>
          <a:p>
            <a:r>
              <a:rPr lang="es-ES" sz="1600" b="1" dirty="0"/>
              <a:t>Técnica de recolección de la información: </a:t>
            </a:r>
            <a:r>
              <a:rPr lang="es-ES" sz="1600" dirty="0"/>
              <a:t>cuestionario en línea.</a:t>
            </a:r>
          </a:p>
          <a:p>
            <a:r>
              <a:rPr lang="es-ES" sz="1600" b="1" dirty="0"/>
              <a:t>Nivel de confianza: </a:t>
            </a:r>
            <a:r>
              <a:rPr lang="es-ES" sz="1600" dirty="0"/>
              <a:t>95%.</a:t>
            </a:r>
          </a:p>
          <a:p>
            <a:r>
              <a:rPr lang="es-ES" sz="1600" b="1" dirty="0"/>
              <a:t>Margen de error: </a:t>
            </a:r>
            <a:r>
              <a:rPr lang="es-ES" sz="1600" dirty="0"/>
              <a:t>5%.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11354E7-14C2-4D06-B1D8-DF693FF597AA}"/>
              </a:ext>
            </a:extLst>
          </p:cNvPr>
          <p:cNvSpPr txBox="1"/>
          <p:nvPr/>
        </p:nvSpPr>
        <p:spPr>
          <a:xfrm>
            <a:off x="240846" y="612704"/>
            <a:ext cx="3560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4878"/>
                </a:solidFill>
              </a:rPr>
              <a:t>Ficha Técnica</a:t>
            </a:r>
            <a:endParaRPr lang="es-CO" sz="2800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99EDF9E-B35F-4729-93E6-D321AA439C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358" y="1662361"/>
            <a:ext cx="3130149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900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3925080" y="1360248"/>
            <a:ext cx="4967249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707" rIns="29707">
            <a:spAutoFit/>
          </a:bodyPr>
          <a:lstStyle>
            <a:lvl1pPr>
              <a:defRPr sz="7000">
                <a:solidFill>
                  <a:srgbClr val="FFFFFF"/>
                </a:solidFill>
              </a:defRPr>
            </a:lvl1pPr>
          </a:lstStyle>
          <a:p>
            <a:pPr defTabSz="864486">
              <a:defRPr sz="1800"/>
            </a:pPr>
            <a:r>
              <a:rPr lang="es-CO" sz="4400" kern="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Resumen del Resultado - Políticas MIPG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924" y="3724647"/>
            <a:ext cx="9323526" cy="142766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63965" y="933946"/>
            <a:ext cx="885810" cy="132330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5" tIns="45715" rIns="45715" bIns="45715" numCol="1" spcCol="38100" rtlCol="0" anchor="t">
            <a:spAutoFit/>
          </a:bodyPr>
          <a:lstStyle/>
          <a:p>
            <a:pPr defTabSz="863875" latinLnBrk="1" hangingPunct="0"/>
            <a:r>
              <a:rPr lang="es-CO" sz="7999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449517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3822361"/>
            <a:ext cx="9140332" cy="1399613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BDF097-CE74-4B55-9CDA-2B3590AB9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111870"/>
              </p:ext>
            </p:extLst>
          </p:nvPr>
        </p:nvGraphicFramePr>
        <p:xfrm>
          <a:off x="789875" y="1053663"/>
          <a:ext cx="7263555" cy="392939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6680605">
                  <a:extLst>
                    <a:ext uri="{9D8B030D-6E8A-4147-A177-3AD203B41FA5}">
                      <a16:colId xmlns:a16="http://schemas.microsoft.com/office/drawing/2014/main" val="1513733642"/>
                    </a:ext>
                  </a:extLst>
                </a:gridCol>
                <a:gridCol w="582950">
                  <a:extLst>
                    <a:ext uri="{9D8B030D-6E8A-4147-A177-3AD203B41FA5}">
                      <a16:colId xmlns:a16="http://schemas.microsoft.com/office/drawing/2014/main" val="2745431184"/>
                    </a:ext>
                  </a:extLst>
                </a:gridCol>
              </a:tblGrid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GESTIÓN DEL TALENTO HUMANO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65,51%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1901955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es-CO" sz="1100" u="none" strike="noStrike" dirty="0">
                          <a:effectLst/>
                        </a:rPr>
                        <a:t>INTEGRIDAD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96,35%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3978145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POLÍTICA DE COMPRAS Y CONTRATACIÓN PÚBLICA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52,24%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4345514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PLANEACIÓN INSTITUCIONAL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87,99%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6080988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FORTALECIMIENTO ORGANIZACIONAL Y SIMPLIFICACIÓN DE PROCESOS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60,70%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1159539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GESTIÓN PRESUPUESTAL Y EFICIENCIA ADMINISTRATIVA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57,29%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2111405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DEFENSA JURÍDICA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51,49%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0652820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GESTIÓN DOCUMENTAL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86,53%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2105721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SEGURIDAD DIGITAL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68,10%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8441558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INFORMACIÓN Y COMUNICACIÓN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79,98%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9357200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GESTIÓN DEL CONOCIMIENTO Y LA INNOVACIÓN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51,99%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68667691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GOBIERNO DIGITAL: ANTES GOBIERNO EN LÍNEA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90,05%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09010950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SERVICIO AL CIUDADANO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88,68%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703210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RACIONALIZACIÓN DE TRÁMITES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76,29%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9547039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PARTICIPACIÓN CIUDADANA EN LA GESTIÓN PÚBLICA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77,41%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22694218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TRANSPARENCIA, ACCESO A LA INFORMACIÓN PÚBLICA Y LUCHA CONTRA LA CORRUPCIÓN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77,86%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57047234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MONITOREO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87,91%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330216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EVALUACIÓN Y SEGUIMIENTO DEL DESEMPEÑO INSTITUCIONAL 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80,74%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73681969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u="none" strike="noStrike" dirty="0">
                          <a:effectLst/>
                        </a:rPr>
                        <a:t>74,28%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19888714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C0E5FDD2-27E5-43C3-86BB-73595F1996C7}"/>
              </a:ext>
            </a:extLst>
          </p:cNvPr>
          <p:cNvSpPr/>
          <p:nvPr/>
        </p:nvSpPr>
        <p:spPr>
          <a:xfrm>
            <a:off x="789875" y="292251"/>
            <a:ext cx="5166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 ENCUESTA CONTROL INTERNO 2021 POR DIMENSIÓN DEL MIPG</a:t>
            </a:r>
          </a:p>
        </p:txBody>
      </p:sp>
    </p:spTree>
    <p:extLst>
      <p:ext uri="{BB962C8B-B14F-4D97-AF65-F5344CB8AC3E}">
        <p14:creationId xmlns:p14="http://schemas.microsoft.com/office/powerpoint/2010/main" val="330723145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591919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95940"/>
              </p:ext>
            </p:extLst>
          </p:nvPr>
        </p:nvGraphicFramePr>
        <p:xfrm>
          <a:off x="380279" y="1519761"/>
          <a:ext cx="8568000" cy="2954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9501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39825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GESTIÓN DEL TALENTO </a:t>
                      </a:r>
                      <a:r>
                        <a:rPr lang="es-CO" sz="1200" b="1" u="none" strike="noStrike" dirty="0">
                          <a:effectLst/>
                          <a:latin typeface="Helvetica (Cuerpo)"/>
                        </a:rPr>
                        <a:t>HUMANO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65,5%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59738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Helvetica (Cuerpo)"/>
                        </a:rPr>
                        <a:t>1. El Plan Institucional de Capacitación (PIC) de la ARN, responde a las necesidades de capacitación y formación de su proceso y/o dependencia.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260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77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40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25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64,7%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398257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Helvetica (Cuerpo)"/>
                        </a:rPr>
                        <a:t>2. Con la ejecución del PIC se han fortalecido las habilidades y competencias de los servidores públicos de la ARN.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266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83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20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33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66,2%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59738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Helvetica (Cuerpo)"/>
                        </a:rPr>
                        <a:t>3. El líder de su proceso y/o jefe de su dependencia verifica que las capacitaciones fortalezcan las habilidades y competencias de los funcionarios que tiene a su cargo.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264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76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29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33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65,7%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INTEGRIDAD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 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96,4%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u="none" strike="noStrike">
                          <a:effectLst/>
                          <a:latin typeface="Helvetica (Cuerpo)"/>
                        </a:rPr>
                        <a:t>POLÍTICA DE COMPRAS Y CONTRATACIÓN PÚBLICA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>
                          <a:effectLst/>
                          <a:latin typeface="Helvetica (Cuerpo)"/>
                        </a:rPr>
                        <a:t> 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>
                          <a:effectLst/>
                          <a:latin typeface="Helvetica (Cuerpo)"/>
                        </a:rPr>
                        <a:t> 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  <a:latin typeface="Helvetica (Cuerpo)"/>
                        </a:rPr>
                        <a:t>52,2%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Helvetica (Cuerpo)"/>
                        </a:rPr>
                        <a:t>1. ¿Conoce la política de MIPG de Compras y Contratación Pública?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192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210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52,2%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u="none" strike="noStrike" dirty="0">
                          <a:effectLst/>
                          <a:latin typeface="Helvetica (Cuerpo)"/>
                        </a:rPr>
                        <a:t>PLANEACIÓN INSTITUCIONAL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  <a:latin typeface="Helvetica (Cuerpo)"/>
                        </a:rPr>
                        <a:t>88,0%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9404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863968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863968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AFF66EAA82A1C4288B17C4F09C1058D" ma:contentTypeVersion="7" ma:contentTypeDescription="Crear nuevo documento." ma:contentTypeScope="" ma:versionID="657821c16f8c6f26d241260e559eb565">
  <xsd:schema xmlns:xsd="http://www.w3.org/2001/XMLSchema" xmlns:xs="http://www.w3.org/2001/XMLSchema" xmlns:p="http://schemas.microsoft.com/office/2006/metadata/properties" xmlns:ns2="43a57edb-3eb5-4e78-b956-2ed8ea92d826" xmlns:ns3="6e2a57a2-9d48-4009-82e5-3fe89fb6c543" targetNamespace="http://schemas.microsoft.com/office/2006/metadata/properties" ma:root="true" ma:fieldsID="bbcbaec9b76350aee0669f3821db691c" ns2:_="" ns3:_="">
    <xsd:import namespace="43a57edb-3eb5-4e78-b956-2ed8ea92d826"/>
    <xsd:import namespace="6e2a57a2-9d48-4009-82e5-3fe89fb6c543"/>
    <xsd:element name="properties">
      <xsd:complexType>
        <xsd:sequence>
          <xsd:element name="documentManagement">
            <xsd:complexType>
              <xsd:all>
                <xsd:element ref="ns2:Descripci_x00f3_n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2:Fecha_x0020_de_x0020_prublicacion" minOccurs="0"/>
                <xsd:element ref="ns2:A_x00f1_o" minOccurs="0"/>
                <xsd:element ref="ns2:Tipo_x0020_de_x0020_infor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57edb-3eb5-4e78-b956-2ed8ea92d826" elementFormDefault="qualified">
    <xsd:import namespace="http://schemas.microsoft.com/office/2006/documentManagement/types"/>
    <xsd:import namespace="http://schemas.microsoft.com/office/infopath/2007/PartnerControls"/>
    <xsd:element name="Descripci_x00f3_n" ma:index="8" nillable="true" ma:displayName="Descripción" ma:internalName="Descripci_x00f3_n">
      <xsd:simpleType>
        <xsd:restriction base="dms:Text">
          <xsd:maxLength value="255"/>
        </xsd:restriction>
      </xsd:simpleType>
    </xsd:element>
    <xsd:element name="Fecha_x0020_de_x0020_prublicacion" ma:index="13" nillable="true" ma:displayName="Fecha de publicación" ma:description="Campo creado con el fin de ajustar documentos a sus respectivas bibliotecas" ma:format="DateOnly" ma:internalName="Fecha_x0020_de_x0020_prublicacion">
      <xsd:simpleType>
        <xsd:restriction base="dms:DateTime"/>
      </xsd:simpleType>
    </xsd:element>
    <xsd:element name="A_x00f1_o" ma:index="14" nillable="true" ma:displayName="Año" ma:internalName="A_x00f1_o">
      <xsd:simpleType>
        <xsd:restriction base="dms:Text">
          <xsd:maxLength value="4"/>
        </xsd:restriction>
      </xsd:simpleType>
    </xsd:element>
    <xsd:element name="Tipo_x0020_de_x0020_informe" ma:index="15" nillable="true" ma:displayName="Tipo de informe" ma:format="Dropdown" ma:internalName="Tipo_x0020_de_x0020_informe">
      <xsd:simpleType>
        <xsd:restriction base="dms:Choice">
          <xsd:enumeration value="Informes de Seguimiento"/>
          <xsd:enumeration value="Informes de Ley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2a57a2-9d48-4009-82e5-3fe89fb6c543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0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_x00f1_o xmlns="43a57edb-3eb5-4e78-b956-2ed8ea92d826" xsi:nil="true"/>
    <Descripci_x00f3_n xmlns="43a57edb-3eb5-4e78-b956-2ed8ea92d826" xsi:nil="true"/>
    <Fecha_x0020_de_x0020_prublicacion xmlns="43a57edb-3eb5-4e78-b956-2ed8ea92d826" xsi:nil="true"/>
    <Tipo_x0020_de_x0020_informe xmlns="43a57edb-3eb5-4e78-b956-2ed8ea92d826" xsi:nil="true"/>
    <_dlc_DocId xmlns="6e2a57a2-9d48-4009-82e5-3fe89fb6c543">3CFCSSYJ6V66-30-1466</_dlc_DocId>
    <_dlc_DocIdUrl xmlns="6e2a57a2-9d48-4009-82e5-3fe89fb6c543">
      <Url>https://www.reincorporacion.gov.co/es/agencia/_layouts/15/DocIdRedir.aspx?ID=3CFCSSYJ6V66-30-1466</Url>
      <Description>3CFCSSYJ6V66-30-1466</Description>
    </_dlc_DocIdUrl>
  </documentManagement>
</p:properties>
</file>

<file path=customXml/itemProps1.xml><?xml version="1.0" encoding="utf-8"?>
<ds:datastoreItem xmlns:ds="http://schemas.openxmlformats.org/officeDocument/2006/customXml" ds:itemID="{1083CA6A-D6C3-43FF-8126-07AFC83CC956}"/>
</file>

<file path=customXml/itemProps2.xml><?xml version="1.0" encoding="utf-8"?>
<ds:datastoreItem xmlns:ds="http://schemas.openxmlformats.org/officeDocument/2006/customXml" ds:itemID="{1157EA85-B178-444B-8CCE-2E368AA8F1B0}"/>
</file>

<file path=customXml/itemProps3.xml><?xml version="1.0" encoding="utf-8"?>
<ds:datastoreItem xmlns:ds="http://schemas.openxmlformats.org/officeDocument/2006/customXml" ds:itemID="{975F45D7-D9A7-466B-8F39-FFDEC30C3FA0}"/>
</file>

<file path=customXml/itemProps4.xml><?xml version="1.0" encoding="utf-8"?>
<ds:datastoreItem xmlns:ds="http://schemas.openxmlformats.org/officeDocument/2006/customXml" ds:itemID="{6BF45A06-22F6-4891-9999-C3D30CB72A9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1008</TotalTime>
  <Words>1174</Words>
  <Application>Microsoft Office PowerPoint</Application>
  <PresentationFormat>Presentación en pantalla (16:9)</PresentationFormat>
  <Paragraphs>248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Helvetica (Cuerpo)</vt:lpstr>
      <vt:lpstr>Default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Mauricio Saraza Briceno</dc:creator>
  <cp:lastModifiedBy>Lina Maria Macias Galvis</cp:lastModifiedBy>
  <cp:revision>72</cp:revision>
  <dcterms:created xsi:type="dcterms:W3CDTF">2018-08-14T17:39:12Z</dcterms:created>
  <dcterms:modified xsi:type="dcterms:W3CDTF">2022-08-30T20:45:07Z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0x010100CAFF66EAA82A1C4288B17C4F09C1058D</vt:lpwstr>
  </property>
  <property fmtid="{D5CDD505-2E9C-101B-9397-08002B2CF9AE}" pid="3" name="_dlc_DocIdItemGuid">
    <vt:lpwstr>2ba0a138-bb8f-4386-954f-31af0399f6b3</vt:lpwstr>
  </property>
</Properties>
</file>